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Arial Narrow"/>
      <p:regular r:id="rId35"/>
      <p:bold r:id="rId36"/>
      <p:italic r:id="rId37"/>
      <p:boldItalic r:id="rId38"/>
    </p:embeddedFon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4.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rialNarrow-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alNarrow-italic.fntdata"/><Relationship Id="rId14" Type="http://schemas.openxmlformats.org/officeDocument/2006/relationships/slide" Target="slides/slide8.xml"/><Relationship Id="rId36" Type="http://schemas.openxmlformats.org/officeDocument/2006/relationships/font" Target="fonts/ArialNarrow-bold.fntdata"/><Relationship Id="rId17" Type="http://schemas.openxmlformats.org/officeDocument/2006/relationships/slide" Target="slides/slide11.xml"/><Relationship Id="rId39" Type="http://schemas.openxmlformats.org/officeDocument/2006/relationships/font" Target="fonts/HelveticaNeue-regular.fntdata"/><Relationship Id="rId16" Type="http://schemas.openxmlformats.org/officeDocument/2006/relationships/slide" Target="slides/slide10.xml"/><Relationship Id="rId38" Type="http://schemas.openxmlformats.org/officeDocument/2006/relationships/font" Target="fonts/ArialNarrow-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a2b1803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a2b1803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9a80e968e2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9a80e968e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addition to the IIEE, I also wanted to look at the forecasters confidence, which is subjective, to see if we can or should adjust how we utilize this option.</a:t>
            </a:r>
            <a:br>
              <a:rPr lang="en"/>
            </a:br>
            <a:r>
              <a:rPr lang="en"/>
              <a:t>This was done by viewing each forecast image, to denote the confidence level found on the image and marked next to the IIEE value after computation.</a:t>
            </a:r>
            <a:endParaRPr>
              <a:solidFill>
                <a:srgbClr val="0E101A"/>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b769d6ec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769d6ec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47e2c39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47e2c3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finding the integrated ice-edge error, over forecast, and under </a:t>
            </a:r>
            <a:r>
              <a:rPr lang="en"/>
              <a:t>forecast</a:t>
            </a:r>
            <a:r>
              <a:rPr lang="en"/>
              <a:t> errors for each forecast (3 per week times 52 weeks), gave us the resulting graph. [click] You can clearly see the spikes in the falltime, when the ice edge length is larger and thus more room for error.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47e2c39f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47e2c39f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4 vs. Oct 4</a:t>
            </a:r>
            <a:br>
              <a:rPr lang="en"/>
            </a:br>
            <a:r>
              <a:rPr lang="en"/>
              <a:t>As you can see, the difference from May to October, is that the ice edge is significantly longer, leading to more room for error.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47e2c39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47e2c39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really stood out, was the difference between the months. September we over forecasted and October we under forecasted.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769d6ec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769d6ec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take a look at different events, Sept 17 … Oct 17…Sept 26 &amp; 28. I will also add, that these days have </a:t>
            </a:r>
            <a:r>
              <a:rPr lang="en"/>
              <a:t>different</a:t>
            </a:r>
            <a:r>
              <a:rPr lang="en"/>
              <a:t> forecasters (3 team members plus a fill-in), so the error was not in correlation </a:t>
            </a:r>
            <a:r>
              <a:rPr lang="en"/>
              <a:t>with</a:t>
            </a:r>
            <a:r>
              <a:rPr lang="en"/>
              <a:t> one specific person. Nor were these errors based on the day of the week (Monday vs. Friday)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769d6ec8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769d6ec8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the overlap, over forecasted area in blue and under forecasted area in orange, which is the analysis for that day. Simply, you can see these is </a:t>
            </a:r>
            <a:r>
              <a:rPr lang="en"/>
              <a:t>significantly</a:t>
            </a:r>
            <a:r>
              <a:rPr lang="en"/>
              <a:t> more blue on the map, than orange and thus we over forecasted and there was more ice melt than anticipated.</a:t>
            </a:r>
            <a:br>
              <a:rPr lang="en"/>
            </a:br>
            <a:r>
              <a:rPr lang="en"/>
              <a:t>Forecast confidence on 9/12: Moderate</a:t>
            </a:r>
            <a:br>
              <a:rPr lang="en"/>
            </a:br>
            <a:r>
              <a:rPr lang="en"/>
              <a:t>Analysis Confidence on 9/17: Moderate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b769d6ec8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b769d6ec8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were the trends leading up to the forecast day of Sept 12, and what happened on the day of Sept 17?</a:t>
            </a:r>
            <a:br>
              <a:rPr lang="en"/>
            </a:br>
            <a:r>
              <a:rPr lang="en"/>
              <a:t>Data we did not have access to at the time, but would be helpful, is how the total ice was decreasing that entire week. To compare the change in overall sea ice, to the total forecast amount. What makes this case even trickier, is that it was decreasing every forecast period, But then hits the minimum and levels out.</a:t>
            </a:r>
            <a:endParaRPr/>
          </a:p>
          <a:p>
            <a:pPr indent="0" lvl="0" marL="0" rtl="0" algn="l">
              <a:spcBef>
                <a:spcPts val="0"/>
              </a:spcBef>
              <a:spcAft>
                <a:spcPts val="0"/>
              </a:spcAft>
              <a:buNone/>
            </a:pPr>
            <a:r>
              <a:rPr lang="en"/>
              <a:t>When the forecast was made on 9/12, persistence could be used to help with the total area covered. BUT that doesn’t mean the forecaster would know for sure which area should be decreased in the forecast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the time of the 5-day outlook there was a high pressure, so persistence may have been leaned towards. There was consistent ice melt leading up to this point, just not at the same rate. This error is higher than anticipated due to Extyphoon Merbok, a very strong low pressure that impacted erosion along the Alaska coast and brought strong winds across the Chukchi and Beaufort Seas, melting more ice than expected. </a:t>
            </a:r>
            <a:br>
              <a:rPr lang="en">
                <a:solidFill>
                  <a:schemeClr val="dk1"/>
                </a:solidFill>
              </a:rPr>
            </a:br>
            <a:br>
              <a:rPr lang="en">
                <a:solidFill>
                  <a:schemeClr val="dk1"/>
                </a:solidFill>
              </a:rPr>
            </a:br>
            <a:r>
              <a:rPr lang="en">
                <a:solidFill>
                  <a:schemeClr val="dk1"/>
                </a:solidFill>
              </a:rPr>
              <a:t>The take away, is that there was a significant pattern change. There was evidence of the pattern change 5 days prior.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Pattern change - High pressure prior, changed to a strong low pressure with an increase in wind speeds from the south… Merbok</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769d6ec8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769d6ec8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Sept 14 &amp; 17 … Oct 15 &amp; 17…Sept 26 &amp; 28</a:t>
            </a:r>
            <a:br>
              <a:rPr lang="en"/>
            </a:br>
            <a:r>
              <a:rPr lang="en"/>
              <a:t>Different forecasters, so it was not dependent on forecaster skill</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b47e2c39f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b47e2c39f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almost do not over forecast at all, but instead under forecast, where there is </a:t>
            </a:r>
            <a:r>
              <a:rPr lang="en"/>
              <a:t>significantly</a:t>
            </a:r>
            <a:r>
              <a:rPr lang="en"/>
              <a:t> more sea ice growth than expected. Again, this was due to a pattern change to northerly wind shift + colder air temperatures.</a:t>
            </a:r>
            <a:endParaRPr/>
          </a:p>
          <a:p>
            <a:pPr indent="0" lvl="0" marL="0" rtl="0" algn="l">
              <a:spcBef>
                <a:spcPts val="0"/>
              </a:spcBef>
              <a:spcAft>
                <a:spcPts val="0"/>
              </a:spcAft>
              <a:buNone/>
            </a:pPr>
            <a:r>
              <a:rPr lang="en"/>
              <a:t>Forecast Oct 12 Confidence: Moderate	</a:t>
            </a:r>
            <a:br>
              <a:rPr lang="en"/>
            </a:br>
            <a:r>
              <a:rPr lang="en"/>
              <a:t>Analysis Oct 17 Confidence: </a:t>
            </a:r>
            <a:r>
              <a:rPr lang="en">
                <a:solidFill>
                  <a:schemeClr val="dk1"/>
                </a:solidFill>
              </a:rPr>
              <a:t>Moderate to High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935fcf976a_0_118: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National Weather Service (NWS) Alaska Sea Ice Program (ASIP) mission is to protect life and property.</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Accurate sea ice forecasts, particularly sea ice-edge forecasts, are essential for the operation and planning of human activities in the Arctic. </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This photo shows an example of that importance where the crab fleet is located right along the ice edge. </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You can see the ice edge is denoted by the green line and the crab fleet is a bunch of bright </a:t>
            </a:r>
            <a:r>
              <a:rPr lang="en">
                <a:solidFill>
                  <a:srgbClr val="0E101A"/>
                </a:solidFill>
                <a:highlight>
                  <a:srgbClr val="FFFFFF"/>
                </a:highlight>
              </a:rPr>
              <a:t>speckles</a:t>
            </a:r>
            <a:r>
              <a:rPr lang="en">
                <a:solidFill>
                  <a:srgbClr val="0E101A"/>
                </a:solidFill>
                <a:highlight>
                  <a:srgbClr val="FFFFFF"/>
                </a:highlight>
              </a:rPr>
              <a:t> that is highlighted in the circle </a:t>
            </a:r>
            <a:endParaRPr>
              <a:solidFill>
                <a:srgbClr val="0E101A"/>
              </a:solidFill>
              <a:highlight>
                <a:srgbClr val="FFFFFF"/>
              </a:highlight>
            </a:endParaRPr>
          </a:p>
          <a:p>
            <a:pPr indent="0" lvl="0" marL="0" rtl="0" algn="l">
              <a:lnSpc>
                <a:spcPct val="100000"/>
              </a:lnSpc>
              <a:spcBef>
                <a:spcPts val="0"/>
              </a:spcBef>
              <a:spcAft>
                <a:spcPts val="0"/>
              </a:spcAft>
              <a:buSzPts val="1100"/>
              <a:buNone/>
            </a:pPr>
            <a:r>
              <a:t/>
            </a:r>
            <a:endParaRPr>
              <a:solidFill>
                <a:srgbClr val="0E101A"/>
              </a:solidFill>
              <a:highlight>
                <a:srgbClr val="FFFFFF"/>
              </a:highlight>
            </a:endParaRPr>
          </a:p>
          <a:p>
            <a:pPr indent="0" lvl="0" marL="0" rtl="0" algn="l">
              <a:lnSpc>
                <a:spcPct val="200000"/>
              </a:lnSpc>
              <a:spcBef>
                <a:spcPts val="0"/>
              </a:spcBef>
              <a:spcAft>
                <a:spcPts val="0"/>
              </a:spcAft>
              <a:buClr>
                <a:schemeClr val="dk1"/>
              </a:buClr>
              <a:buSzPts val="1100"/>
              <a:buFont typeface="Arial"/>
              <a:buNone/>
            </a:pPr>
            <a:r>
              <a:t/>
            </a:r>
            <a:endParaRPr/>
          </a:p>
        </p:txBody>
      </p:sp>
      <p:sp>
        <p:nvSpPr>
          <p:cNvPr id="126" name="Google Shape;126;g1935fcf976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769d6ec8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b769d6ec8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rate of change is much greater than it had been at the time of the forecast.</a:t>
            </a:r>
            <a:br>
              <a:rPr lang="en"/>
            </a:br>
            <a:r>
              <a:rPr lang="en"/>
              <a:t>The Oct 17 date, again was a transition point where the rate of change of sea ice was increasing </a:t>
            </a:r>
            <a:r>
              <a:rPr lang="en"/>
              <a:t>significantly</a:t>
            </a:r>
            <a:r>
              <a:rPr lang="en"/>
              <a:t>, and then leveled out after that date. Making it much harder to forecast.</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769d6ec8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769d6ec8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Sept 14 &amp; 17 … Oct 15 &amp; 17…Sept 26 &amp; 28</a:t>
            </a:r>
            <a:br>
              <a:rPr lang="en"/>
            </a:br>
            <a:r>
              <a:rPr lang="en"/>
              <a:t>Different forecasters, so it was not dependent on forecaster skill</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769d6ec8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769d6ec8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close to analysis on 9/23 day?</a:t>
            </a:r>
            <a:endParaRPr/>
          </a:p>
          <a:p>
            <a:pPr indent="0" lvl="0" marL="0" rtl="0" algn="l">
              <a:spcBef>
                <a:spcPts val="0"/>
              </a:spcBef>
              <a:spcAft>
                <a:spcPts val="0"/>
              </a:spcAft>
              <a:buNone/>
            </a:pPr>
            <a:r>
              <a:rPr lang="en"/>
              <a:t>Add CT to map</a:t>
            </a:r>
            <a:br>
              <a:rPr lang="en"/>
            </a:br>
            <a:br>
              <a:rPr lang="en"/>
            </a:br>
            <a:r>
              <a:rPr lang="en"/>
              <a:t>The method in which we start our forecast shapes, is through the current forecast lines. This is great for those times when persistence would be used. You can see that based on our analysis from 9/23, that there were small changes to expand the ice edge. Was there a pattern of ice growth from 9/23 to 9/28 and thus persistence was used?</a:t>
            </a:r>
            <a:endParaRPr/>
          </a:p>
          <a:p>
            <a:pPr indent="0" lvl="0" marL="0" rtl="0" algn="l">
              <a:spcBef>
                <a:spcPts val="0"/>
              </a:spcBef>
              <a:spcAft>
                <a:spcPts val="0"/>
              </a:spcAft>
              <a:buNone/>
            </a:pPr>
            <a:r>
              <a:rPr lang="en"/>
              <a:t>Forecast 9/23: High</a:t>
            </a:r>
            <a:br>
              <a:rPr lang="en"/>
            </a:br>
            <a:r>
              <a:rPr lang="en">
                <a:solidFill>
                  <a:schemeClr val="dk1"/>
                </a:solidFill>
              </a:rPr>
              <a:t>Analysis</a:t>
            </a:r>
            <a:r>
              <a:rPr lang="en"/>
              <a:t> 9/28: High to Moderate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959f59f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b959f59f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using the same ice coverage scale as the other charts, we can see the change of the overall ice area is much smalled, and there is consistent growth during the time frame, so persistence and starting with the 9/23 analysis. works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b47e2c39f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b47e2c39f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rgbClr val="0E101A"/>
                </a:solidFill>
                <a:highlight>
                  <a:srgbClr val="FFFFFF"/>
                </a:highlight>
                <a:latin typeface="Times New Roman"/>
                <a:ea typeface="Times New Roman"/>
                <a:cs typeface="Times New Roman"/>
                <a:sym typeface="Times New Roman"/>
              </a:rPr>
              <a:t>Our main question we will answer today is how can we verify our ice edge forecast?</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	Additional questions include, what impacts the forecast accuracy and can we better utilize our “confidence” label of high/moderate/or low?</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Note: Known limitations include relying on human interpretation of satellite data and estimating the true sea-ice conditions based on observations, or lack thereof. </a:t>
            </a:r>
            <a:endParaRPr sz="1200">
              <a:solidFill>
                <a:srgbClr val="0E101A"/>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rgbClr val="0E101A"/>
                </a:solidFill>
                <a:highlight>
                  <a:schemeClr val="lt1"/>
                </a:highlight>
                <a:latin typeface="Times New Roman"/>
                <a:ea typeface="Times New Roman"/>
                <a:cs typeface="Times New Roman"/>
                <a:sym typeface="Times New Roman"/>
              </a:rPr>
              <a:t>Results show the average distance between forecast and observed ice edge including areas of overestimation and underestimation, which were then compared to the ASIP’s confidence level.</a:t>
            </a:r>
            <a:endParaRPr>
              <a:solidFill>
                <a:schemeClr val="dk1"/>
              </a:solidFill>
            </a:endParaRPr>
          </a:p>
          <a:p>
            <a:pPr indent="457200" lvl="0" marL="0" rtl="0" algn="l">
              <a:lnSpc>
                <a:spcPct val="200000"/>
              </a:lnSpc>
              <a:spcBef>
                <a:spcPts val="0"/>
              </a:spcBef>
              <a:spcAft>
                <a:spcPts val="0"/>
              </a:spcAft>
              <a:buNone/>
            </a:pPr>
            <a:r>
              <a:t/>
            </a:r>
            <a:endParaRPr sz="1200">
              <a:solidFill>
                <a:srgbClr val="0E101A"/>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rgbClr val="0E101A"/>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b47e2c39f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b47e2c39f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rgbClr val="0E101A"/>
                </a:solidFill>
                <a:highlight>
                  <a:srgbClr val="FFFFFF"/>
                </a:highlight>
                <a:latin typeface="Times New Roman"/>
                <a:ea typeface="Times New Roman"/>
                <a:cs typeface="Times New Roman"/>
                <a:sym typeface="Times New Roman"/>
              </a:rPr>
              <a:t>How can we change </a:t>
            </a:r>
            <a:r>
              <a:rPr lang="en" sz="1200">
                <a:solidFill>
                  <a:srgbClr val="0E101A"/>
                </a:solidFill>
                <a:highlight>
                  <a:srgbClr val="FFFFFF"/>
                </a:highlight>
                <a:latin typeface="Times New Roman"/>
                <a:ea typeface="Times New Roman"/>
                <a:cs typeface="Times New Roman"/>
                <a:sym typeface="Times New Roman"/>
              </a:rPr>
              <a:t>operations to improve our forecast?</a:t>
            </a:r>
            <a:endParaRPr sz="1200">
              <a:solidFill>
                <a:srgbClr val="0E101A"/>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rgbClr val="0E101A"/>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47e2c39f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47e2c39f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b47e2c39f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b47e2c39f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rgbClr val="0E101A"/>
                </a:solidFill>
                <a:highlight>
                  <a:srgbClr val="FFFFFF"/>
                </a:highlight>
                <a:latin typeface="Times New Roman"/>
                <a:ea typeface="Times New Roman"/>
                <a:cs typeface="Times New Roman"/>
                <a:sym typeface="Times New Roman"/>
              </a:rPr>
              <a:t>Our main question we will answer today is how can we verify our ice edge forecast?</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	Additional questions include, what impacts the forecast accuracy and can we better utilize our “confidence” label of high/moderate/or low?</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Note: Known limitations include relying on human interpretation of satellite data and estimating the true sea-ice conditions based on observations, or lack thereof. </a:t>
            </a:r>
            <a:br>
              <a:rPr lang="en" sz="1200">
                <a:solidFill>
                  <a:srgbClr val="0E101A"/>
                </a:solidFill>
                <a:highlight>
                  <a:srgbClr val="FFFFFF"/>
                </a:highlight>
                <a:latin typeface="Times New Roman"/>
                <a:ea typeface="Times New Roman"/>
                <a:cs typeface="Times New Roman"/>
                <a:sym typeface="Times New Roman"/>
              </a:rPr>
            </a:b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Low to Moderate, Moderate to Low</a:t>
            </a:r>
            <a:endParaRPr sz="1200">
              <a:solidFill>
                <a:srgbClr val="0E101A"/>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rgbClr val="0E101A"/>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935fcf976a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935fcf976a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a80e968e2_0_79: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The team issues daily sea ice analyses and a five-day out sea ice concentration forecast for the three seas that border Alaska: Bering Sea, Chukchi Sea, and Beaufort Sea as well as Cook Inlet </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In this study, we </a:t>
            </a:r>
            <a:r>
              <a:rPr lang="en">
                <a:solidFill>
                  <a:srgbClr val="3C4043"/>
                </a:solidFill>
                <a:highlight>
                  <a:srgbClr val="FFFFFF"/>
                </a:highlight>
              </a:rPr>
              <a:t>evaluate </a:t>
            </a:r>
            <a:r>
              <a:rPr lang="en">
                <a:solidFill>
                  <a:srgbClr val="0E101A"/>
                </a:solidFill>
                <a:highlight>
                  <a:srgbClr val="FFFFFF"/>
                </a:highlight>
              </a:rPr>
              <a:t>the team’s sea ice-edge 5-day forecast using the ice analysis as our ground truth.</a:t>
            </a:r>
            <a:br>
              <a:rPr lang="en">
                <a:solidFill>
                  <a:srgbClr val="0E101A"/>
                </a:solidFill>
                <a:highlight>
                  <a:srgbClr val="FFFFFF"/>
                </a:highlight>
              </a:rPr>
            </a:br>
            <a:r>
              <a:rPr lang="en">
                <a:solidFill>
                  <a:srgbClr val="0E101A"/>
                </a:solidFill>
                <a:highlight>
                  <a:srgbClr val="FFFFFF"/>
                </a:highlight>
              </a:rPr>
              <a:t>The sea ice edge is denoted here with a blue line. If we take a quick look at this image, we can see that we under forecasted in some areas and over forecasted in others.</a:t>
            </a:r>
            <a:endParaRPr>
              <a:solidFill>
                <a:srgbClr val="0E101A"/>
              </a:solidFill>
              <a:highlight>
                <a:srgbClr val="FFFFFF"/>
              </a:highlight>
            </a:endParaRPr>
          </a:p>
          <a:p>
            <a:pPr indent="0" lvl="0" marL="0" rtl="0" algn="l">
              <a:lnSpc>
                <a:spcPct val="200000"/>
              </a:lnSpc>
              <a:spcBef>
                <a:spcPts val="0"/>
              </a:spcBef>
              <a:spcAft>
                <a:spcPts val="0"/>
              </a:spcAft>
              <a:buSzPts val="1100"/>
              <a:buNone/>
            </a:pPr>
            <a:r>
              <a:t/>
            </a:r>
            <a:endParaRPr/>
          </a:p>
        </p:txBody>
      </p:sp>
      <p:sp>
        <p:nvSpPr>
          <p:cNvPr id="133" name="Google Shape;133;g19a80e968e2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37c96c2e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937c96c2e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br>
              <a:rPr lang="en" sz="1200"/>
            </a:br>
            <a:r>
              <a:rPr lang="en" sz="1200"/>
              <a:t>Let’s first talk about our process.</a:t>
            </a:r>
            <a:endParaRPr sz="1200"/>
          </a:p>
          <a:p>
            <a:pPr indent="0" lvl="0" marL="0" rtl="0" algn="l">
              <a:lnSpc>
                <a:spcPct val="100000"/>
              </a:lnSpc>
              <a:spcBef>
                <a:spcPts val="0"/>
              </a:spcBef>
              <a:spcAft>
                <a:spcPts val="0"/>
              </a:spcAft>
              <a:buSzPts val="1100"/>
              <a:buNone/>
            </a:pPr>
            <a:r>
              <a:rPr lang="en" sz="1200"/>
              <a:t>Subjective interpretation of satellite images is performed by the team to polygonize the sea ice areas of the same attributes, working off the previous days version.</a:t>
            </a:r>
            <a:endParaRPr sz="1200">
              <a:solidFill>
                <a:schemeClr val="dk1"/>
              </a:solidFill>
            </a:endParaRPr>
          </a:p>
          <a:p>
            <a:pPr indent="0" lvl="0" marL="0" rtl="0" algn="l">
              <a:lnSpc>
                <a:spcPct val="100000"/>
              </a:lnSpc>
              <a:spcBef>
                <a:spcPts val="0"/>
              </a:spcBef>
              <a:spcAft>
                <a:spcPts val="0"/>
              </a:spcAft>
              <a:buSzPts val="1100"/>
              <a:buNone/>
            </a:pPr>
            <a:r>
              <a:rPr lang="en" sz="1200">
                <a:solidFill>
                  <a:srgbClr val="0E101A"/>
                </a:solidFill>
                <a:highlight>
                  <a:srgbClr val="FFFFFF"/>
                </a:highlight>
              </a:rPr>
              <a:t>In this image, we have our yellow analysis lines that group together different ice characteristics with an overlap of a map and sea ice imagery. </a:t>
            </a:r>
            <a:endParaRPr sz="1200">
              <a:solidFill>
                <a:srgbClr val="0E101A"/>
              </a:solidFill>
              <a:highlight>
                <a:srgbClr val="FFFFFF"/>
              </a:highlight>
            </a:endParaRPr>
          </a:p>
          <a:p>
            <a:pPr indent="0" lvl="0" marL="0" rtl="0" algn="l">
              <a:lnSpc>
                <a:spcPct val="100000"/>
              </a:lnSpc>
              <a:spcBef>
                <a:spcPts val="0"/>
              </a:spcBef>
              <a:spcAft>
                <a:spcPts val="0"/>
              </a:spcAft>
              <a:buSzPts val="1100"/>
              <a:buNone/>
            </a:pPr>
            <a:r>
              <a:rPr lang="en" sz="1200">
                <a:solidFill>
                  <a:srgbClr val="0E101A"/>
                </a:solidFill>
                <a:highlight>
                  <a:srgbClr val="FFFFFF"/>
                </a:highlight>
              </a:rPr>
              <a:t>The cyan line is the same as the yellow line, but is the selected polygon at the moment.</a:t>
            </a:r>
            <a:endParaRPr sz="1200">
              <a:solidFill>
                <a:srgbClr val="0E101A"/>
              </a:solidFill>
              <a:highlight>
                <a:srgbClr val="FFFFFF"/>
              </a:highlight>
            </a:endParaRPr>
          </a:p>
          <a:p>
            <a:pPr indent="0" lvl="0" marL="0" rtl="0" algn="l">
              <a:lnSpc>
                <a:spcPct val="100000"/>
              </a:lnSpc>
              <a:spcBef>
                <a:spcPts val="0"/>
              </a:spcBef>
              <a:spcAft>
                <a:spcPts val="0"/>
              </a:spcAft>
              <a:buSzPts val="1100"/>
              <a:buNone/>
            </a:pPr>
            <a:r>
              <a:rPr lang="en" sz="1200">
                <a:solidFill>
                  <a:srgbClr val="0E101A"/>
                </a:solidFill>
                <a:highlight>
                  <a:srgbClr val="FFFFFF"/>
                </a:highlight>
              </a:rPr>
              <a:t>In this first image, we have not updated the analysis yet. </a:t>
            </a:r>
            <a:endParaRPr sz="1200">
              <a:solidFill>
                <a:srgbClr val="0E101A"/>
              </a:solidFill>
              <a:highlight>
                <a:srgbClr val="FFFFFF"/>
              </a:highlight>
            </a:endParaRPr>
          </a:p>
          <a:p>
            <a:pPr indent="0" lvl="0" marL="0" rtl="0" algn="l">
              <a:lnSpc>
                <a:spcPct val="100000"/>
              </a:lnSpc>
              <a:spcBef>
                <a:spcPts val="0"/>
              </a:spcBef>
              <a:spcAft>
                <a:spcPts val="0"/>
              </a:spcAft>
              <a:buSzPts val="1100"/>
              <a:buNone/>
            </a:pPr>
            <a:r>
              <a:rPr lang="en" sz="1200">
                <a:solidFill>
                  <a:srgbClr val="0E101A"/>
                </a:solidFill>
                <a:highlight>
                  <a:srgbClr val="FFFFFF"/>
                </a:highlight>
              </a:rPr>
              <a:t>What changes could we make? Let’s take a look at the highlighted red circle area. [click] </a:t>
            </a:r>
            <a:br>
              <a:rPr lang="en" sz="1200">
                <a:solidFill>
                  <a:srgbClr val="0E101A"/>
                </a:solidFill>
                <a:highlight>
                  <a:srgbClr val="FFFFFF"/>
                </a:highlight>
              </a:rPr>
            </a:br>
            <a:br>
              <a:rPr lang="en" sz="1200">
                <a:solidFill>
                  <a:srgbClr val="0E101A"/>
                </a:solidFill>
                <a:highlight>
                  <a:srgbClr val="FFFFFF"/>
                </a:highlight>
              </a:rPr>
            </a:br>
            <a:r>
              <a:rPr lang="en" sz="1200">
                <a:solidFill>
                  <a:srgbClr val="0E101A"/>
                </a:solidFill>
                <a:highlight>
                  <a:srgbClr val="FFFFFF"/>
                </a:highlight>
              </a:rPr>
              <a:t>Now here is what the updated yellow lines may look like. </a:t>
            </a:r>
            <a:endParaRPr sz="1200">
              <a:solidFill>
                <a:srgbClr val="0E101A"/>
              </a:solidFill>
              <a:highlight>
                <a:srgbClr val="FFFFFF"/>
              </a:highlight>
            </a:endParaRPr>
          </a:p>
          <a:p>
            <a:pPr indent="0" lvl="0" marL="0" rtl="0" algn="l">
              <a:lnSpc>
                <a:spcPct val="100000"/>
              </a:lnSpc>
              <a:spcBef>
                <a:spcPts val="0"/>
              </a:spcBef>
              <a:spcAft>
                <a:spcPts val="0"/>
              </a:spcAft>
              <a:buSzPts val="1100"/>
              <a:buNone/>
            </a:pPr>
            <a:r>
              <a:rPr lang="en" sz="1200">
                <a:solidFill>
                  <a:srgbClr val="0E101A"/>
                </a:solidFill>
                <a:highlight>
                  <a:srgbClr val="FFFFFF"/>
                </a:highlight>
              </a:rPr>
              <a:t>Note that each shape is subjective, but the focus of our study is the ice edge. </a:t>
            </a:r>
            <a:endParaRPr sz="1200">
              <a:solidFill>
                <a:srgbClr val="0E101A"/>
              </a:solidFill>
              <a:highlight>
                <a:srgbClr val="FFFFFF"/>
              </a:highlight>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rgbClr val="0E101A"/>
              </a:solidFill>
              <a:highlight>
                <a:srgbClr val="FFFFFF"/>
              </a:highlight>
            </a:endParaRPr>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br>
              <a:rPr lang="en" sz="1200"/>
            </a:br>
            <a:br>
              <a:rPr lang="en" sz="1200"/>
            </a:br>
            <a:endParaRPr sz="1200">
              <a:solidFill>
                <a:schemeClr val="dk1"/>
              </a:solidFill>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a80e968e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9a80e968e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E101A"/>
                </a:solidFill>
                <a:highlight>
                  <a:srgbClr val="FFFFFF"/>
                </a:highlight>
              </a:rPr>
              <a:t>In our case, we define the ice edge as this contour here [click], that denotes the separation from ice free to the 0 to 1 tenth concentration of ice.</a:t>
            </a:r>
            <a:endParaRPr>
              <a:solidFill>
                <a:srgbClr val="0E101A"/>
              </a:solidFill>
              <a:highlight>
                <a:srgbClr val="FFFFFF"/>
              </a:highlight>
            </a:endParaRPr>
          </a:p>
          <a:p>
            <a:pPr indent="0" lvl="0" marL="0" rtl="0" algn="l">
              <a:spcBef>
                <a:spcPts val="0"/>
              </a:spcBef>
              <a:spcAft>
                <a:spcPts val="0"/>
              </a:spcAft>
              <a:buSzPts val="1100"/>
              <a:buNone/>
            </a:pPr>
            <a:r>
              <a:rPr lang="en">
                <a:solidFill>
                  <a:srgbClr val="0E101A"/>
                </a:solidFill>
                <a:highlight>
                  <a:srgbClr val="FFFFFF"/>
                </a:highlight>
              </a:rPr>
              <a:t>Previous studies have used a contour to denote the ice edge at the 15 percent line, but because our 5 day out forecast only denotes ice free vs. marginal ice (the yellow), that is the option we have chosen for this study.</a:t>
            </a:r>
            <a:br>
              <a:rPr lang="en">
                <a:solidFill>
                  <a:srgbClr val="0E101A"/>
                </a:solidFill>
                <a:highlight>
                  <a:srgbClr val="FFFFFF"/>
                </a:highlight>
              </a:rPr>
            </a:br>
            <a:r>
              <a:rPr lang="en">
                <a:solidFill>
                  <a:srgbClr val="0E101A"/>
                </a:solidFill>
                <a:highlight>
                  <a:srgbClr val="FFFFFF"/>
                </a:highlight>
              </a:rPr>
              <a:t>The process of completing the 5 day out forecast, usually starts with a model as the first guess of the pack ice, and is then the analysis for that current day is adjusted by the analyst. </a:t>
            </a:r>
            <a:br>
              <a:rPr lang="en">
                <a:solidFill>
                  <a:srgbClr val="0E101A"/>
                </a:solidFill>
                <a:highlight>
                  <a:srgbClr val="FFFFFF"/>
                </a:highlight>
              </a:rPr>
            </a:br>
            <a:r>
              <a:rPr lang="en">
                <a:solidFill>
                  <a:srgbClr val="0E101A"/>
                </a:solidFill>
                <a:highlight>
                  <a:srgbClr val="FFFFFF"/>
                </a:highlight>
              </a:rPr>
              <a:t>We also denote our confidence level when issuing products, with a forecast confidence of either High, Moderate, or Low.</a:t>
            </a:r>
            <a:endParaRPr>
              <a:solidFill>
                <a:srgbClr val="0E101A"/>
              </a:solidFill>
              <a:highlight>
                <a:srgbClr val="FFFFFF"/>
              </a:highlight>
            </a:endParaRPr>
          </a:p>
          <a:p>
            <a:pPr indent="0" lvl="0" marL="0" rtl="0" algn="l">
              <a:spcBef>
                <a:spcPts val="0"/>
              </a:spcBef>
              <a:spcAft>
                <a:spcPts val="0"/>
              </a:spcAft>
              <a:buSzPts val="1100"/>
              <a:buNone/>
            </a:pPr>
            <a:r>
              <a:t/>
            </a:r>
            <a:endParaRPr>
              <a:solidFill>
                <a:srgbClr val="0E101A"/>
              </a:solidFill>
              <a:highlight>
                <a:srgbClr val="FFFFFF"/>
              </a:highlight>
            </a:endParaRPr>
          </a:p>
          <a:p>
            <a:pPr indent="0" lvl="0" marL="0" rtl="0" algn="l">
              <a:lnSpc>
                <a:spcPct val="200000"/>
              </a:lnSpc>
              <a:spcBef>
                <a:spcPts val="0"/>
              </a:spcBef>
              <a:spcAft>
                <a:spcPts val="0"/>
              </a:spcAft>
              <a:buClr>
                <a:schemeClr val="dk1"/>
              </a:buClr>
              <a:buSzPts val="1100"/>
              <a:buFont typeface="Arial"/>
              <a:buNone/>
            </a:pPr>
            <a:r>
              <a:t/>
            </a:r>
            <a:endParaRPr>
              <a:solidFill>
                <a:srgbClr val="0E101A"/>
              </a:solidFill>
              <a:highlight>
                <a:srgbClr val="FFFFFF"/>
              </a:highligh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br>
              <a:rPr lang="en"/>
            </a:br>
            <a:br>
              <a:rPr lang="en"/>
            </a:b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a2b1803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a2b1803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rgbClr val="0E101A"/>
                </a:solidFill>
                <a:highlight>
                  <a:srgbClr val="FFFFFF"/>
                </a:highlight>
                <a:latin typeface="Times New Roman"/>
                <a:ea typeface="Times New Roman"/>
                <a:cs typeface="Times New Roman"/>
                <a:sym typeface="Times New Roman"/>
              </a:rPr>
              <a:t>Our main question we will answer today is how can we verify our ice edge forecast?</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	Additional questions include, what impacts the forecast accuracy and can we better utilize our “confidence” label of high/moderate/or low?</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Note: </a:t>
            </a:r>
            <a:r>
              <a:rPr lang="en" sz="1200">
                <a:solidFill>
                  <a:srgbClr val="0E101A"/>
                </a:solidFill>
                <a:highlight>
                  <a:srgbClr val="FFFFFF"/>
                </a:highlight>
                <a:latin typeface="Times New Roman"/>
                <a:ea typeface="Times New Roman"/>
                <a:cs typeface="Times New Roman"/>
                <a:sym typeface="Times New Roman"/>
              </a:rPr>
              <a:t>Known limitations include relying on human interpretation of satellite data and estimating the true sea-ice conditions based on observations, or lack thereof. </a:t>
            </a:r>
            <a:endParaRPr sz="1200">
              <a:solidFill>
                <a:srgbClr val="0E101A"/>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rgbClr val="0E101A"/>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959f59f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959f59f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937c96c2e8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937c96c2e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200000"/>
              </a:lnSpc>
              <a:spcBef>
                <a:spcPts val="0"/>
              </a:spcBef>
              <a:spcAft>
                <a:spcPts val="0"/>
              </a:spcAft>
              <a:buSzPts val="1100"/>
              <a:buNone/>
            </a:pPr>
            <a:r>
              <a:rPr lang="en" sz="1200">
                <a:solidFill>
                  <a:srgbClr val="0E101A"/>
                </a:solidFill>
                <a:highlight>
                  <a:srgbClr val="FFFFFF"/>
                </a:highlight>
                <a:latin typeface="Times New Roman"/>
                <a:ea typeface="Times New Roman"/>
                <a:cs typeface="Times New Roman"/>
                <a:sym typeface="Times New Roman"/>
              </a:rPr>
              <a:t>So what were our steps in verifying our 5 day forecast? </a:t>
            </a:r>
            <a:r>
              <a:rPr lang="en" sz="1200">
                <a:solidFill>
                  <a:schemeClr val="dk1"/>
                </a:solidFill>
                <a:latin typeface="Times New Roman"/>
                <a:ea typeface="Times New Roman"/>
                <a:cs typeface="Times New Roman"/>
                <a:sym typeface="Times New Roman"/>
              </a:rPr>
              <a:t>The most straightforward means to evaluate sea ice edge forecast is simply to compare forecasts at a specific lead time to the manual produced subjective analysis valid at the same time.</a:t>
            </a:r>
            <a:br>
              <a:rPr lang="en" sz="1200">
                <a:solidFill>
                  <a:srgbClr val="0E101A"/>
                </a:solidFill>
                <a:highlight>
                  <a:srgbClr val="FFFFFF"/>
                </a:highlight>
                <a:latin typeface="Times New Roman"/>
                <a:ea typeface="Times New Roman"/>
                <a:cs typeface="Times New Roman"/>
                <a:sym typeface="Times New Roman"/>
              </a:rPr>
            </a:br>
            <a:r>
              <a:rPr lang="en" sz="1200">
                <a:solidFill>
                  <a:srgbClr val="0E101A"/>
                </a:solidFill>
                <a:highlight>
                  <a:srgbClr val="FFFFFF"/>
                </a:highlight>
                <a:latin typeface="Times New Roman"/>
                <a:ea typeface="Times New Roman"/>
                <a:cs typeface="Times New Roman"/>
                <a:sym typeface="Times New Roman"/>
              </a:rPr>
              <a:t>First, we have our forecast, with this example created on April 1st and valid for April 6th. The blue area represents everywhere where the forecasters thinks there could be any ice, so more than 0% concentration. Next, we have in orange, our analysis on April 6th, which we will use as ground truth. Note the limitations again here, where some areas may not of been changed from the day before due to data sparsity. Once we have our </a:t>
            </a:r>
            <a:r>
              <a:rPr lang="en" sz="1200">
                <a:solidFill>
                  <a:srgbClr val="0E101A"/>
                </a:solidFill>
                <a:highlight>
                  <a:srgbClr val="FFFFFF"/>
                </a:highlight>
                <a:latin typeface="Times New Roman"/>
                <a:ea typeface="Times New Roman"/>
                <a:cs typeface="Times New Roman"/>
                <a:sym typeface="Times New Roman"/>
              </a:rPr>
              <a:t>analysis</a:t>
            </a:r>
            <a:r>
              <a:rPr lang="en" sz="1200">
                <a:solidFill>
                  <a:srgbClr val="0E101A"/>
                </a:solidFill>
                <a:highlight>
                  <a:srgbClr val="FFFFFF"/>
                </a:highlight>
                <a:latin typeface="Times New Roman"/>
                <a:ea typeface="Times New Roman"/>
                <a:cs typeface="Times New Roman"/>
                <a:sym typeface="Times New Roman"/>
              </a:rPr>
              <a:t> that we are using as ‘ground’truth, we figure out what areas overlap, what areas we over forecasted for, and what areas we under forecasted for. And this is our result. Note that the orange is under forecasted areas and blue is over forecasted areas. So what do those numeric values looks like?</a:t>
            </a:r>
            <a:br>
              <a:rPr lang="en" sz="1200">
                <a:solidFill>
                  <a:srgbClr val="0E101A"/>
                </a:solidFill>
                <a:highlight>
                  <a:srgbClr val="FFFFFF"/>
                </a:highlight>
                <a:latin typeface="Times New Roman"/>
                <a:ea typeface="Times New Roman"/>
                <a:cs typeface="Times New Roman"/>
                <a:sym typeface="Times New Roman"/>
              </a:rPr>
            </a:br>
            <a:br>
              <a:rPr lang="en" sz="1200">
                <a:solidFill>
                  <a:srgbClr val="0E101A"/>
                </a:solidFill>
                <a:highlight>
                  <a:srgbClr val="FFFFFF"/>
                </a:highlight>
                <a:latin typeface="Times New Roman"/>
                <a:ea typeface="Times New Roman"/>
                <a:cs typeface="Times New Roman"/>
                <a:sym typeface="Times New Roman"/>
              </a:rPr>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9a80e968e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9a80e968e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forecast verification is </a:t>
            </a:r>
            <a:r>
              <a:rPr lang="en"/>
              <a:t>definite</a:t>
            </a:r>
            <a:r>
              <a:rPr lang="en"/>
              <a:t> by Goessling et al 2016 as the </a:t>
            </a:r>
            <a:r>
              <a:rPr lang="en">
                <a:solidFill>
                  <a:srgbClr val="0E101A"/>
                </a:solidFill>
                <a:highlight>
                  <a:srgbClr val="FFFFFF"/>
                </a:highlight>
              </a:rPr>
              <a:t>integrated ice-edge error (IIEE).</a:t>
            </a:r>
            <a:br>
              <a:rPr lang="en">
                <a:solidFill>
                  <a:srgbClr val="0E101A"/>
                </a:solidFill>
                <a:highlight>
                  <a:srgbClr val="FFFFFF"/>
                </a:highlight>
              </a:rPr>
            </a:br>
            <a:r>
              <a:rPr lang="en">
                <a:solidFill>
                  <a:srgbClr val="0E101A"/>
                </a:solidFill>
                <a:highlight>
                  <a:srgbClr val="FFFFFF"/>
                </a:highlight>
              </a:rPr>
              <a:t>This error is the summation of area that was over forecasted plus the area that was under forecasted and is represented in area square kilometers.</a:t>
            </a:r>
            <a:endParaRPr>
              <a:solidFill>
                <a:srgbClr val="0E101A"/>
              </a:solidFill>
              <a:highlight>
                <a:srgbClr val="FFFFFF"/>
              </a:highlight>
            </a:endParaRPr>
          </a:p>
          <a:p>
            <a:pPr indent="0" lvl="0" marL="0" rtl="0" algn="l">
              <a:lnSpc>
                <a:spcPct val="100000"/>
              </a:lnSpc>
              <a:spcBef>
                <a:spcPts val="0"/>
              </a:spcBef>
              <a:spcAft>
                <a:spcPts val="0"/>
              </a:spcAft>
              <a:buSzPts val="1100"/>
              <a:buNone/>
            </a:pPr>
            <a:r>
              <a:rPr lang="en">
                <a:solidFill>
                  <a:srgbClr val="0E101A"/>
                </a:solidFill>
                <a:highlight>
                  <a:srgbClr val="FFFFFF"/>
                </a:highlight>
              </a:rPr>
              <a:t>This is conceptually simple and easy to calculate.</a:t>
            </a:r>
            <a:br>
              <a:rPr lang="en">
                <a:solidFill>
                  <a:srgbClr val="0E101A"/>
                </a:solidFill>
                <a:highlight>
                  <a:srgbClr val="FFFFFF"/>
                </a:highlight>
              </a:rPr>
            </a:br>
            <a:r>
              <a:rPr lang="en">
                <a:solidFill>
                  <a:srgbClr val="0E101A"/>
                </a:solidFill>
                <a:highlight>
                  <a:srgbClr val="FFFFFF"/>
                </a:highlight>
              </a:rPr>
              <a:t>These methods were done on each forecast over the 2022 year. </a:t>
            </a:r>
            <a:endParaRPr>
              <a:solidFill>
                <a:srgbClr val="0E101A"/>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commerce.gov/" TargetMode="External"/><Relationship Id="rId3" Type="http://schemas.openxmlformats.org/officeDocument/2006/relationships/image" Target="../media/image10.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ommerce.gov/" TargetMode="External"/><Relationship Id="rId3" Type="http://schemas.openxmlformats.org/officeDocument/2006/relationships/image" Target="../media/image10.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ommerce.gov/" TargetMode="External"/><Relationship Id="rId3" Type="http://schemas.openxmlformats.org/officeDocument/2006/relationships/image" Target="../media/image10.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ommerce.gov/" TargetMode="External"/><Relationship Id="rId3" Type="http://schemas.openxmlformats.org/officeDocument/2006/relationships/image" Target="../media/image10.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lt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lt1"/>
              </a:buClr>
              <a:buSzPts val="1800"/>
              <a:buChar char="●"/>
              <a:defRPr sz="1150">
                <a:solidFill>
                  <a:schemeClr val="dk1"/>
                </a:solidFill>
                <a:highlight>
                  <a:srgbClr val="FFFFFF"/>
                </a:highlight>
                <a:latin typeface="Helvetica Neue"/>
                <a:ea typeface="Helvetica Neue"/>
                <a:cs typeface="Helvetica Neue"/>
                <a:sym typeface="Helvetica Neue"/>
              </a:defRPr>
            </a:lvl1pPr>
            <a:lvl2pPr indent="-342900" lvl="1" marL="914400" rtl="0" algn="l">
              <a:spcBef>
                <a:spcPts val="1200"/>
              </a:spcBef>
              <a:spcAft>
                <a:spcPts val="0"/>
              </a:spcAft>
              <a:buClr>
                <a:schemeClr val="lt1"/>
              </a:buClr>
              <a:buSzPts val="1800"/>
              <a:buChar char="○"/>
              <a:defRPr/>
            </a:lvl2pPr>
            <a:lvl3pPr indent="-342900" lvl="2" marL="1371600" rtl="0" algn="l">
              <a:spcBef>
                <a:spcPts val="1200"/>
              </a:spcBef>
              <a:spcAft>
                <a:spcPts val="0"/>
              </a:spcAft>
              <a:buClr>
                <a:schemeClr val="lt1"/>
              </a:buClr>
              <a:buSzPts val="1800"/>
              <a:buChar char="■"/>
              <a:defRPr/>
            </a:lvl3pPr>
            <a:lvl4pPr indent="-342900" lvl="3" marL="1828800" rtl="0" algn="l">
              <a:spcBef>
                <a:spcPts val="1200"/>
              </a:spcBef>
              <a:spcAft>
                <a:spcPts val="0"/>
              </a:spcAft>
              <a:buClr>
                <a:schemeClr val="lt1"/>
              </a:buClr>
              <a:buSzPts val="1800"/>
              <a:buChar char="●"/>
              <a:defRPr/>
            </a:lvl4pPr>
            <a:lvl5pPr indent="-342900" lvl="4" marL="2286000" rtl="0" algn="l">
              <a:spcBef>
                <a:spcPts val="1200"/>
              </a:spcBef>
              <a:spcAft>
                <a:spcPts val="0"/>
              </a:spcAft>
              <a:buClr>
                <a:schemeClr val="lt1"/>
              </a:buClr>
              <a:buSzPts val="1800"/>
              <a:buChar char="○"/>
              <a:defRPr/>
            </a:lvl5pPr>
            <a:lvl6pPr indent="-342900" lvl="5" marL="2743200" rtl="0" algn="l">
              <a:spcBef>
                <a:spcPts val="1200"/>
              </a:spcBef>
              <a:spcAft>
                <a:spcPts val="0"/>
              </a:spcAft>
              <a:buClr>
                <a:schemeClr val="lt1"/>
              </a:buClr>
              <a:buSzPts val="1800"/>
              <a:buChar char="■"/>
              <a:defRPr/>
            </a:lvl6pPr>
            <a:lvl7pPr indent="-342900" lvl="6" marL="3200400" rtl="0" algn="l">
              <a:spcBef>
                <a:spcPts val="1200"/>
              </a:spcBef>
              <a:spcAft>
                <a:spcPts val="0"/>
              </a:spcAft>
              <a:buClr>
                <a:schemeClr val="lt1"/>
              </a:buClr>
              <a:buSzPts val="1800"/>
              <a:buChar char="●"/>
              <a:defRPr/>
            </a:lvl7pPr>
            <a:lvl8pPr indent="-342900" lvl="7" marL="3657600" rtl="0" algn="l">
              <a:spcBef>
                <a:spcPts val="1200"/>
              </a:spcBef>
              <a:spcAft>
                <a:spcPts val="0"/>
              </a:spcAft>
              <a:buClr>
                <a:schemeClr val="lt1"/>
              </a:buClr>
              <a:buSzPts val="1800"/>
              <a:buChar char="○"/>
              <a:defRPr/>
            </a:lvl8pPr>
            <a:lvl9pPr indent="-342900" lvl="8" marL="4114800" rtl="0" algn="l">
              <a:spcBef>
                <a:spcPts val="1200"/>
              </a:spcBef>
              <a:spcAft>
                <a:spcPts val="1200"/>
              </a:spcAft>
              <a:buClr>
                <a:schemeClr val="lt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k Blue 1">
  <p:cSld name="Dk Blue 1">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rgbClr val="0017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 name="Google Shape;58;p14"/>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lt1"/>
              </a:buClr>
              <a:buSzPts val="3200"/>
              <a:buFont typeface="Arial"/>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4"/>
          <p:cNvSpPr txBox="1"/>
          <p:nvPr>
            <p:ph idx="1" type="body"/>
          </p:nvPr>
        </p:nvSpPr>
        <p:spPr>
          <a:xfrm>
            <a:off x="457200" y="1162050"/>
            <a:ext cx="8229600" cy="3332100"/>
          </a:xfrm>
          <a:prstGeom prst="rect">
            <a:avLst/>
          </a:prstGeom>
          <a:noFill/>
          <a:ln>
            <a:noFill/>
          </a:ln>
        </p:spPr>
        <p:txBody>
          <a:bodyPr anchorCtr="0" anchor="t" bIns="45700" lIns="0" spcFirstLastPara="1" rIns="0" wrap="square" tIns="0">
            <a:normAutofit/>
          </a:bodyPr>
          <a:lstStyle>
            <a:lvl1pPr indent="-393700" lvl="0" marL="457200" rtl="0" algn="l">
              <a:lnSpc>
                <a:spcPct val="110000"/>
              </a:lnSpc>
              <a:spcBef>
                <a:spcPts val="1800"/>
              </a:spcBef>
              <a:spcAft>
                <a:spcPts val="0"/>
              </a:spcAft>
              <a:buClr>
                <a:schemeClr val="lt1"/>
              </a:buClr>
              <a:buSzPts val="2600"/>
              <a:buFont typeface="Arial"/>
              <a:buChar char="•"/>
              <a:defRPr b="0" i="0" sz="2600">
                <a:solidFill>
                  <a:schemeClr val="lt1"/>
                </a:solidFill>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0" name="Google Shape;60;p14">
            <a:hlinkClick r:id="rId2"/>
          </p:cNvPr>
          <p:cNvPicPr preferRelativeResize="0"/>
          <p:nvPr/>
        </p:nvPicPr>
        <p:blipFill rotWithShape="1">
          <a:blip r:embed="rId3">
            <a:alphaModFix/>
          </a:blip>
          <a:srcRect b="0" l="0" r="0" t="0"/>
          <a:stretch/>
        </p:blipFill>
        <p:spPr>
          <a:xfrm>
            <a:off x="454928" y="4696113"/>
            <a:ext cx="278916" cy="278916"/>
          </a:xfrm>
          <a:prstGeom prst="rect">
            <a:avLst/>
          </a:prstGeom>
          <a:noFill/>
          <a:ln>
            <a:noFill/>
          </a:ln>
        </p:spPr>
      </p:pic>
      <p:sp>
        <p:nvSpPr>
          <p:cNvPr id="61" name="Google Shape;61;p14"/>
          <p:cNvSpPr txBox="1"/>
          <p:nvPr/>
        </p:nvSpPr>
        <p:spPr>
          <a:xfrm>
            <a:off x="1078312" y="4636495"/>
            <a:ext cx="36417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NATIONAL WEATHER SERVICE</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 name="Google Shape;62;p14"/>
          <p:cNvPicPr preferRelativeResize="0"/>
          <p:nvPr/>
        </p:nvPicPr>
        <p:blipFill rotWithShape="1">
          <a:blip r:embed="rId4">
            <a:alphaModFix/>
          </a:blip>
          <a:srcRect b="0" l="0" r="0" t="0"/>
          <a:stretch/>
        </p:blipFill>
        <p:spPr>
          <a:xfrm>
            <a:off x="808496" y="4693833"/>
            <a:ext cx="283465" cy="283465"/>
          </a:xfrm>
          <a:prstGeom prst="rect">
            <a:avLst/>
          </a:prstGeom>
          <a:noFill/>
          <a:ln>
            <a:noFill/>
          </a:ln>
        </p:spPr>
      </p:pic>
      <p:sp>
        <p:nvSpPr>
          <p:cNvPr id="63" name="Google Shape;63;p14"/>
          <p:cNvSpPr txBox="1"/>
          <p:nvPr/>
        </p:nvSpPr>
        <p:spPr>
          <a:xfrm>
            <a:off x="1461448" y="4777304"/>
            <a:ext cx="7239000" cy="115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2"/>
                </a:solidFill>
                <a:latin typeface="Arial Narrow"/>
                <a:ea typeface="Arial Narrow"/>
                <a:cs typeface="Arial Narrow"/>
                <a:sym typeface="Arial Narrow"/>
              </a:rPr>
              <a:t>Department of Commerce  //  National Oceanic and Atmospheric Administration  //  </a:t>
            </a:r>
            <a:fld id="{00000000-1234-1234-1234-123412341234}" type="slidenum">
              <a:rPr b="0" i="0" lang="en" sz="1000" u="none" cap="none" strike="noStrike">
                <a:solidFill>
                  <a:schemeClr val="lt2"/>
                </a:solidFill>
                <a:latin typeface="Arial Narrow"/>
                <a:ea typeface="Arial Narrow"/>
                <a:cs typeface="Arial Narrow"/>
                <a:sym typeface="Arial Narrow"/>
              </a:rPr>
              <a:t>‹#›</a:t>
            </a:fld>
            <a:endParaRPr b="0" i="0" sz="1000" u="none" cap="none" strike="noStrike">
              <a:solidFill>
                <a:schemeClr val="lt2"/>
              </a:solidFill>
              <a:latin typeface="Arial Narrow"/>
              <a:ea typeface="Arial Narrow"/>
              <a:cs typeface="Arial Narrow"/>
              <a:sym typeface="Arial Narrow"/>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k Blue">
  <p:cSld name="Dk Blue">
    <p:spTree>
      <p:nvGrpSpPr>
        <p:cNvPr id="71" name="Shape 71"/>
        <p:cNvGrpSpPr/>
        <p:nvPr/>
      </p:nvGrpSpPr>
      <p:grpSpPr>
        <a:xfrm>
          <a:off x="0" y="0"/>
          <a:ext cx="0" cy="0"/>
          <a:chOff x="0" y="0"/>
          <a:chExt cx="0" cy="0"/>
        </a:xfrm>
      </p:grpSpPr>
      <p:sp>
        <p:nvSpPr>
          <p:cNvPr id="72" name="Google Shape;72;p16"/>
          <p:cNvSpPr txBox="1"/>
          <p:nvPr>
            <p:ph idx="1" type="body"/>
          </p:nvPr>
        </p:nvSpPr>
        <p:spPr>
          <a:xfrm>
            <a:off x="457200" y="2062200"/>
            <a:ext cx="8229600" cy="1019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880"/>
              </a:spcBef>
              <a:spcAft>
                <a:spcPts val="0"/>
              </a:spcAft>
              <a:buSzPts val="4400"/>
              <a:buFont typeface="Arial"/>
              <a:buNone/>
              <a:defRPr b="1" i="0" sz="4400" u="none" cap="none" strike="noStrike">
                <a:latin typeface="Arial"/>
                <a:ea typeface="Arial"/>
                <a:cs typeface="Arial"/>
                <a:sym typeface="Arial"/>
              </a:defRPr>
            </a:lvl1pPr>
            <a:lvl2pPr indent="-406400" lvl="1" marL="914400" marR="0" rtl="0" algn="l">
              <a:lnSpc>
                <a:spcPct val="100000"/>
              </a:lnSpc>
              <a:spcBef>
                <a:spcPts val="560"/>
              </a:spcBef>
              <a:spcAft>
                <a:spcPts val="0"/>
              </a:spcAft>
              <a:buClr>
                <a:srgbClr val="003087"/>
              </a:buClr>
              <a:buSzPts val="2800"/>
              <a:buFont typeface="Arial"/>
              <a:buChar char="•"/>
              <a:defRPr b="0" i="0" sz="2800" u="none" cap="none" strike="noStrike">
                <a:solidFill>
                  <a:srgbClr val="003087"/>
                </a:solidFill>
                <a:latin typeface="Arial"/>
                <a:ea typeface="Arial"/>
                <a:cs typeface="Arial"/>
                <a:sym typeface="Arial"/>
              </a:defRPr>
            </a:lvl2pPr>
            <a:lvl3pPr indent="-381000" lvl="2" marL="1371600" marR="0" rtl="0" algn="l">
              <a:lnSpc>
                <a:spcPct val="100000"/>
              </a:lnSpc>
              <a:spcBef>
                <a:spcPts val="480"/>
              </a:spcBef>
              <a:spcAft>
                <a:spcPts val="0"/>
              </a:spcAft>
              <a:buClr>
                <a:srgbClr val="003087"/>
              </a:buClr>
              <a:buSzPts val="2400"/>
              <a:buFont typeface="Arial"/>
              <a:buChar char="•"/>
              <a:defRPr b="0" i="0" sz="2400" u="none" cap="none" strike="noStrike">
                <a:solidFill>
                  <a:srgbClr val="003087"/>
                </a:solidFill>
                <a:latin typeface="Arial"/>
                <a:ea typeface="Arial"/>
                <a:cs typeface="Arial"/>
                <a:sym typeface="Arial"/>
              </a:defRPr>
            </a:lvl3pPr>
            <a:lvl4pPr indent="-355600" lvl="3" marL="1828800" marR="0" rtl="0" algn="l">
              <a:lnSpc>
                <a:spcPct val="100000"/>
              </a:lnSpc>
              <a:spcBef>
                <a:spcPts val="400"/>
              </a:spcBef>
              <a:spcAft>
                <a:spcPts val="0"/>
              </a:spcAft>
              <a:buClr>
                <a:srgbClr val="003087"/>
              </a:buClr>
              <a:buSzPts val="2000"/>
              <a:buFont typeface="Arial"/>
              <a:buChar char="•"/>
              <a:defRPr b="0" i="0" sz="2000" u="none" cap="none" strike="noStrike">
                <a:solidFill>
                  <a:srgbClr val="003087"/>
                </a:solidFill>
                <a:latin typeface="Arial"/>
                <a:ea typeface="Arial"/>
                <a:cs typeface="Arial"/>
                <a:sym typeface="Arial"/>
              </a:defRPr>
            </a:lvl4pPr>
            <a:lvl5pPr indent="-342900" lvl="4" marL="2286000" marR="0" rtl="0" algn="l">
              <a:lnSpc>
                <a:spcPct val="100000"/>
              </a:lnSpc>
              <a:spcBef>
                <a:spcPts val="360"/>
              </a:spcBef>
              <a:spcAft>
                <a:spcPts val="0"/>
              </a:spcAft>
              <a:buClr>
                <a:srgbClr val="003087"/>
              </a:buClr>
              <a:buSzPts val="1800"/>
              <a:buFont typeface="Arial"/>
              <a:buChar char="•"/>
              <a:defRPr b="0" i="0" sz="1800" u="none" cap="none" strike="noStrike">
                <a:solidFill>
                  <a:srgbClr val="003087"/>
                </a:solidFill>
                <a:latin typeface="Arial"/>
                <a:ea typeface="Arial"/>
                <a:cs typeface="Arial"/>
                <a:sym typeface="Arial"/>
              </a:defRPr>
            </a:lvl5pPr>
            <a:lvl6pPr indent="-330200" lvl="5" marL="2743200" marR="0" rtl="0" algn="l">
              <a:lnSpc>
                <a:spcPct val="100000"/>
              </a:lnSpc>
              <a:spcBef>
                <a:spcPts val="320"/>
              </a:spcBef>
              <a:spcAft>
                <a:spcPts val="0"/>
              </a:spcAft>
              <a:buSzPts val="1600"/>
              <a:buFont typeface="Arial"/>
              <a:buChar char="•"/>
              <a:defRPr b="0" i="0" sz="1600" u="none" cap="none" strike="noStrike">
                <a:latin typeface="Calibri"/>
                <a:ea typeface="Calibri"/>
                <a:cs typeface="Calibri"/>
                <a:sym typeface="Calibri"/>
              </a:defRPr>
            </a:lvl6pPr>
            <a:lvl7pPr indent="-355600" lvl="6" marL="3200400" marR="0" rtl="0" algn="l">
              <a:lnSpc>
                <a:spcPct val="100000"/>
              </a:lnSpc>
              <a:spcBef>
                <a:spcPts val="400"/>
              </a:spcBef>
              <a:spcAft>
                <a:spcPts val="0"/>
              </a:spcAft>
              <a:buSzPts val="2000"/>
              <a:buFont typeface="Arial"/>
              <a:buChar char="•"/>
              <a:defRPr b="0" i="0" sz="2000" u="none" cap="none" strike="noStrike">
                <a:latin typeface="Calibri"/>
                <a:ea typeface="Calibri"/>
                <a:cs typeface="Calibri"/>
                <a:sym typeface="Calibri"/>
              </a:defRPr>
            </a:lvl7pPr>
            <a:lvl8pPr indent="-355600" lvl="7" marL="3657600" marR="0" rtl="0" algn="l">
              <a:lnSpc>
                <a:spcPct val="100000"/>
              </a:lnSpc>
              <a:spcBef>
                <a:spcPts val="400"/>
              </a:spcBef>
              <a:spcAft>
                <a:spcPts val="0"/>
              </a:spcAft>
              <a:buSzPts val="2000"/>
              <a:buFont typeface="Arial"/>
              <a:buChar char="•"/>
              <a:defRPr b="0" i="0" sz="2000" u="none" cap="none" strike="noStrike">
                <a:latin typeface="Calibri"/>
                <a:ea typeface="Calibri"/>
                <a:cs typeface="Calibri"/>
                <a:sym typeface="Calibri"/>
              </a:defRPr>
            </a:lvl8pPr>
            <a:lvl9pPr indent="-355600" lvl="8" marL="4114800" marR="0" rtl="0" algn="l">
              <a:lnSpc>
                <a:spcPct val="100000"/>
              </a:lnSpc>
              <a:spcBef>
                <a:spcPts val="400"/>
              </a:spcBef>
              <a:spcAft>
                <a:spcPts val="0"/>
              </a:spcAft>
              <a:buSzPts val="2000"/>
              <a:buFont typeface="Arial"/>
              <a:buChar char="•"/>
              <a:defRPr b="0" i="0" sz="2000" u="none" cap="none" strike="noStrike">
                <a:latin typeface="Calibri"/>
                <a:ea typeface="Calibri"/>
                <a:cs typeface="Calibri"/>
                <a:sym typeface="Calibri"/>
              </a:defRPr>
            </a:lvl9pPr>
          </a:lstStyle>
          <a:p/>
        </p:txBody>
      </p:sp>
      <p:sp>
        <p:nvSpPr>
          <p:cNvPr id="73" name="Google Shape;73;p16"/>
          <p:cNvSpPr txBox="1"/>
          <p:nvPr>
            <p:ph idx="2" type="body"/>
          </p:nvPr>
        </p:nvSpPr>
        <p:spPr>
          <a:xfrm>
            <a:off x="458270" y="3233094"/>
            <a:ext cx="8224800" cy="703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560"/>
              </a:spcBef>
              <a:spcAft>
                <a:spcPts val="0"/>
              </a:spcAft>
              <a:buClr>
                <a:srgbClr val="0085CA"/>
              </a:buClr>
              <a:buSzPts val="2800"/>
              <a:buFont typeface="Arial"/>
              <a:buNone/>
              <a:defRPr b="0" i="0" sz="2800" u="none" cap="none" strike="noStrike">
                <a:solidFill>
                  <a:srgbClr val="0085CA"/>
                </a:solidFill>
                <a:latin typeface="Arial Narrow"/>
                <a:ea typeface="Arial Narrow"/>
                <a:cs typeface="Arial Narrow"/>
                <a:sym typeface="Arial Narrow"/>
              </a:defRPr>
            </a:lvl1pPr>
            <a:lvl2pPr indent="-406400" lvl="1" marL="914400" marR="0" rtl="0" algn="l">
              <a:lnSpc>
                <a:spcPct val="100000"/>
              </a:lnSpc>
              <a:spcBef>
                <a:spcPts val="560"/>
              </a:spcBef>
              <a:spcAft>
                <a:spcPts val="0"/>
              </a:spcAft>
              <a:buClr>
                <a:srgbClr val="252C31"/>
              </a:buClr>
              <a:buSzPts val="2800"/>
              <a:buFont typeface="Arial"/>
              <a:buChar char="•"/>
              <a:defRPr b="0" i="0" sz="2800" u="none" cap="none" strike="noStrike">
                <a:solidFill>
                  <a:srgbClr val="252C31"/>
                </a:solidFill>
                <a:latin typeface="Arial"/>
                <a:ea typeface="Arial"/>
                <a:cs typeface="Arial"/>
                <a:sym typeface="Arial"/>
              </a:defRPr>
            </a:lvl2pPr>
            <a:lvl3pPr indent="-381000" lvl="2" marL="1371600" marR="0" rtl="0" algn="l">
              <a:lnSpc>
                <a:spcPct val="100000"/>
              </a:lnSpc>
              <a:spcBef>
                <a:spcPts val="480"/>
              </a:spcBef>
              <a:spcAft>
                <a:spcPts val="0"/>
              </a:spcAft>
              <a:buClr>
                <a:srgbClr val="252C31"/>
              </a:buClr>
              <a:buSzPts val="2400"/>
              <a:buFont typeface="Arial"/>
              <a:buChar char="•"/>
              <a:defRPr b="0" i="0" sz="2400" u="none" cap="none" strike="noStrike">
                <a:solidFill>
                  <a:srgbClr val="252C31"/>
                </a:solidFill>
                <a:latin typeface="Arial"/>
                <a:ea typeface="Arial"/>
                <a:cs typeface="Arial"/>
                <a:sym typeface="Arial"/>
              </a:defRPr>
            </a:lvl3pPr>
            <a:lvl4pPr indent="-355600" lvl="3" marL="1828800" marR="0" rtl="0" algn="l">
              <a:lnSpc>
                <a:spcPct val="100000"/>
              </a:lnSpc>
              <a:spcBef>
                <a:spcPts val="400"/>
              </a:spcBef>
              <a:spcAft>
                <a:spcPts val="0"/>
              </a:spcAft>
              <a:buClr>
                <a:srgbClr val="252C31"/>
              </a:buClr>
              <a:buSzPts val="2000"/>
              <a:buFont typeface="Arial"/>
              <a:buChar char="•"/>
              <a:defRPr b="0" i="0" sz="2000" u="none" cap="none" strike="noStrike">
                <a:solidFill>
                  <a:srgbClr val="252C31"/>
                </a:solidFill>
                <a:latin typeface="Arial"/>
                <a:ea typeface="Arial"/>
                <a:cs typeface="Arial"/>
                <a:sym typeface="Arial"/>
              </a:defRPr>
            </a:lvl4pPr>
            <a:lvl5pPr indent="-342900" lvl="4" marL="2286000" marR="0" rtl="0" algn="l">
              <a:lnSpc>
                <a:spcPct val="100000"/>
              </a:lnSpc>
              <a:spcBef>
                <a:spcPts val="360"/>
              </a:spcBef>
              <a:spcAft>
                <a:spcPts val="0"/>
              </a:spcAft>
              <a:buClr>
                <a:srgbClr val="252C31"/>
              </a:buClr>
              <a:buSzPts val="1800"/>
              <a:buFont typeface="Arial"/>
              <a:buChar char="•"/>
              <a:defRPr b="0" i="0" sz="1800" u="none" cap="none" strike="noStrike">
                <a:solidFill>
                  <a:srgbClr val="252C31"/>
                </a:solidFill>
                <a:latin typeface="Arial"/>
                <a:ea typeface="Arial"/>
                <a:cs typeface="Arial"/>
                <a:sym typeface="Arial"/>
              </a:defRPr>
            </a:lvl5pPr>
            <a:lvl6pPr indent="-330200" lvl="5" marL="2743200" marR="0" rtl="0" algn="l">
              <a:lnSpc>
                <a:spcPct val="100000"/>
              </a:lnSpc>
              <a:spcBef>
                <a:spcPts val="320"/>
              </a:spcBef>
              <a:spcAft>
                <a:spcPts val="0"/>
              </a:spcAft>
              <a:buClr>
                <a:srgbClr val="252C31"/>
              </a:buClr>
              <a:buSzPts val="1600"/>
              <a:buFont typeface="Arial"/>
              <a:buChar char="•"/>
              <a:defRPr b="0" i="0" sz="1600" u="none" cap="none" strike="noStrike">
                <a:solidFill>
                  <a:srgbClr val="252C3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74" name="Google Shape;74;p16"/>
          <p:cNvPicPr preferRelativeResize="0"/>
          <p:nvPr/>
        </p:nvPicPr>
        <p:blipFill rotWithShape="1">
          <a:blip r:embed="rId2">
            <a:alphaModFix/>
          </a:blip>
          <a:srcRect b="0" l="0" r="0" t="0"/>
          <a:stretch/>
        </p:blipFill>
        <p:spPr>
          <a:xfrm>
            <a:off x="457200" y="400050"/>
            <a:ext cx="880280" cy="880280"/>
          </a:xfrm>
          <a:prstGeom prst="rect">
            <a:avLst/>
          </a:prstGeom>
          <a:noFill/>
          <a:ln>
            <a:noFill/>
          </a:ln>
        </p:spPr>
      </p:pic>
      <p:sp>
        <p:nvSpPr>
          <p:cNvPr id="75" name="Google Shape;75;p16"/>
          <p:cNvSpPr/>
          <p:nvPr/>
        </p:nvSpPr>
        <p:spPr>
          <a:xfrm>
            <a:off x="293427" y="4667534"/>
            <a:ext cx="8564100" cy="30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16"/>
          <p:cNvSpPr txBox="1"/>
          <p:nvPr/>
        </p:nvSpPr>
        <p:spPr>
          <a:xfrm>
            <a:off x="2596933" y="400050"/>
            <a:ext cx="6086100" cy="93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3087"/>
                </a:solidFill>
                <a:latin typeface="Arial"/>
                <a:ea typeface="Arial"/>
                <a:cs typeface="Arial"/>
                <a:sym typeface="Arial"/>
              </a:rPr>
              <a:t>NATIONAL WEATHER SERVICE</a:t>
            </a:r>
            <a:endParaRPr b="1" i="0" sz="3000" u="none" cap="none" strike="noStrike">
              <a:solidFill>
                <a:srgbClr val="0030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3087"/>
                </a:solidFill>
                <a:latin typeface="Arial Narrow"/>
                <a:ea typeface="Arial Narrow"/>
                <a:cs typeface="Arial Narrow"/>
                <a:sym typeface="Arial Narrow"/>
              </a:rPr>
              <a:t>Building a Weather-Ready Nation</a:t>
            </a:r>
            <a:endParaRPr b="1" i="0" sz="2400" u="none" cap="none" strike="noStrike">
              <a:solidFill>
                <a:srgbClr val="003087"/>
              </a:solidFill>
              <a:latin typeface="Arial Narrow"/>
              <a:ea typeface="Arial Narrow"/>
              <a:cs typeface="Arial Narrow"/>
              <a:sym typeface="Arial Narrow"/>
            </a:endParaRPr>
          </a:p>
        </p:txBody>
      </p:sp>
      <p:pic>
        <p:nvPicPr>
          <p:cNvPr id="77" name="Google Shape;77;p16"/>
          <p:cNvPicPr preferRelativeResize="0"/>
          <p:nvPr/>
        </p:nvPicPr>
        <p:blipFill rotWithShape="1">
          <a:blip r:embed="rId3">
            <a:alphaModFix/>
          </a:blip>
          <a:srcRect b="0" l="0" r="0" t="0"/>
          <a:stretch/>
        </p:blipFill>
        <p:spPr>
          <a:xfrm>
            <a:off x="1496862" y="390570"/>
            <a:ext cx="940690" cy="9406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k Blue 1">
  <p:cSld name="Dk Blue 1">
    <p:spTree>
      <p:nvGrpSpPr>
        <p:cNvPr id="78" name="Shape 78"/>
        <p:cNvGrpSpPr/>
        <p:nvPr/>
      </p:nvGrpSpPr>
      <p:grpSpPr>
        <a:xfrm>
          <a:off x="0" y="0"/>
          <a:ext cx="0" cy="0"/>
          <a:chOff x="0" y="0"/>
          <a:chExt cx="0" cy="0"/>
        </a:xfrm>
      </p:grpSpPr>
      <p:sp>
        <p:nvSpPr>
          <p:cNvPr id="79" name="Google Shape;79;p17"/>
          <p:cNvSpPr/>
          <p:nvPr/>
        </p:nvSpPr>
        <p:spPr>
          <a:xfrm>
            <a:off x="0" y="0"/>
            <a:ext cx="9144000" cy="5143500"/>
          </a:xfrm>
          <a:prstGeom prst="rect">
            <a:avLst/>
          </a:prstGeom>
          <a:solidFill>
            <a:srgbClr val="0017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 name="Google Shape;80;p17"/>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lt1"/>
              </a:buClr>
              <a:buSzPts val="3200"/>
              <a:buFont typeface="Arial"/>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17"/>
          <p:cNvSpPr txBox="1"/>
          <p:nvPr>
            <p:ph idx="1" type="body"/>
          </p:nvPr>
        </p:nvSpPr>
        <p:spPr>
          <a:xfrm>
            <a:off x="457200" y="1162050"/>
            <a:ext cx="8229600" cy="3332100"/>
          </a:xfrm>
          <a:prstGeom prst="rect">
            <a:avLst/>
          </a:prstGeom>
          <a:noFill/>
          <a:ln>
            <a:noFill/>
          </a:ln>
        </p:spPr>
        <p:txBody>
          <a:bodyPr anchorCtr="0" anchor="t" bIns="45700" lIns="0" spcFirstLastPara="1" rIns="0" wrap="square" tIns="0">
            <a:normAutofit/>
          </a:bodyPr>
          <a:lstStyle>
            <a:lvl1pPr indent="-393700" lvl="0" marL="457200" rtl="0" algn="l">
              <a:lnSpc>
                <a:spcPct val="110000"/>
              </a:lnSpc>
              <a:spcBef>
                <a:spcPts val="1800"/>
              </a:spcBef>
              <a:spcAft>
                <a:spcPts val="0"/>
              </a:spcAft>
              <a:buClr>
                <a:schemeClr val="lt1"/>
              </a:buClr>
              <a:buSzPts val="2600"/>
              <a:buFont typeface="Arial"/>
              <a:buChar char="•"/>
              <a:defRPr b="0" i="0" sz="2600">
                <a:solidFill>
                  <a:schemeClr val="lt1"/>
                </a:solidFill>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82" name="Google Shape;82;p17">
            <a:hlinkClick r:id="rId2"/>
          </p:cNvPr>
          <p:cNvPicPr preferRelativeResize="0"/>
          <p:nvPr/>
        </p:nvPicPr>
        <p:blipFill rotWithShape="1">
          <a:blip r:embed="rId3">
            <a:alphaModFix/>
          </a:blip>
          <a:srcRect b="0" l="0" r="0" t="0"/>
          <a:stretch/>
        </p:blipFill>
        <p:spPr>
          <a:xfrm>
            <a:off x="454928" y="4696113"/>
            <a:ext cx="278916" cy="278916"/>
          </a:xfrm>
          <a:prstGeom prst="rect">
            <a:avLst/>
          </a:prstGeom>
          <a:noFill/>
          <a:ln>
            <a:noFill/>
          </a:ln>
        </p:spPr>
      </p:pic>
      <p:sp>
        <p:nvSpPr>
          <p:cNvPr id="83" name="Google Shape;83;p17"/>
          <p:cNvSpPr txBox="1"/>
          <p:nvPr/>
        </p:nvSpPr>
        <p:spPr>
          <a:xfrm>
            <a:off x="1078312" y="4636495"/>
            <a:ext cx="36417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NATIONAL WEATHER SERVICE</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4" name="Google Shape;84;p17"/>
          <p:cNvPicPr preferRelativeResize="0"/>
          <p:nvPr/>
        </p:nvPicPr>
        <p:blipFill rotWithShape="1">
          <a:blip r:embed="rId4">
            <a:alphaModFix/>
          </a:blip>
          <a:srcRect b="0" l="0" r="0" t="0"/>
          <a:stretch/>
        </p:blipFill>
        <p:spPr>
          <a:xfrm>
            <a:off x="808496" y="4693833"/>
            <a:ext cx="283465" cy="283465"/>
          </a:xfrm>
          <a:prstGeom prst="rect">
            <a:avLst/>
          </a:prstGeom>
          <a:noFill/>
          <a:ln>
            <a:noFill/>
          </a:ln>
        </p:spPr>
      </p:pic>
      <p:sp>
        <p:nvSpPr>
          <p:cNvPr id="85" name="Google Shape;85;p17"/>
          <p:cNvSpPr txBox="1"/>
          <p:nvPr/>
        </p:nvSpPr>
        <p:spPr>
          <a:xfrm>
            <a:off x="1461448" y="4777304"/>
            <a:ext cx="7239000" cy="115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2"/>
                </a:solidFill>
                <a:latin typeface="Arial Narrow"/>
                <a:ea typeface="Arial Narrow"/>
                <a:cs typeface="Arial Narrow"/>
                <a:sym typeface="Arial Narrow"/>
              </a:rPr>
              <a:t>Department of Commerce  //  National Oceanic and Atmospheric Administration  //  </a:t>
            </a:r>
            <a:fld id="{00000000-1234-1234-1234-123412341234}" type="slidenum">
              <a:rPr b="0" i="0" lang="en" sz="1000" u="none" cap="none" strike="noStrike">
                <a:solidFill>
                  <a:schemeClr val="lt2"/>
                </a:solidFill>
                <a:latin typeface="Arial Narrow"/>
                <a:ea typeface="Arial Narrow"/>
                <a:cs typeface="Arial Narrow"/>
                <a:sym typeface="Arial Narrow"/>
              </a:rPr>
              <a:t>‹#›</a:t>
            </a:fld>
            <a:endParaRPr b="0" i="0" sz="1000" u="none" cap="none" strike="noStrike">
              <a:solidFill>
                <a:schemeClr val="lt2"/>
              </a:solidFill>
              <a:latin typeface="Arial Narrow"/>
              <a:ea typeface="Arial Narrow"/>
              <a:cs typeface="Arial Narrow"/>
              <a:sym typeface="Arial Narro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k Blue 1">
  <p:cSld name="1_Dk Blue 1">
    <p:spTree>
      <p:nvGrpSpPr>
        <p:cNvPr id="86"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rgbClr val="0017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18"/>
          <p:cNvSpPr txBox="1"/>
          <p:nvPr>
            <p:ph type="title"/>
          </p:nvPr>
        </p:nvSpPr>
        <p:spPr>
          <a:xfrm>
            <a:off x="457200" y="1932750"/>
            <a:ext cx="8229600" cy="971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89" name="Google Shape;89;p18">
            <a:hlinkClick r:id="rId2"/>
          </p:cNvPr>
          <p:cNvPicPr preferRelativeResize="0"/>
          <p:nvPr/>
        </p:nvPicPr>
        <p:blipFill rotWithShape="1">
          <a:blip r:embed="rId3">
            <a:alphaModFix/>
          </a:blip>
          <a:srcRect b="0" l="0" r="0" t="0"/>
          <a:stretch/>
        </p:blipFill>
        <p:spPr>
          <a:xfrm>
            <a:off x="454928" y="4696113"/>
            <a:ext cx="278916" cy="278916"/>
          </a:xfrm>
          <a:prstGeom prst="rect">
            <a:avLst/>
          </a:prstGeom>
          <a:noFill/>
          <a:ln>
            <a:noFill/>
          </a:ln>
        </p:spPr>
      </p:pic>
      <p:sp>
        <p:nvSpPr>
          <p:cNvPr id="90" name="Google Shape;90;p18"/>
          <p:cNvSpPr txBox="1"/>
          <p:nvPr/>
        </p:nvSpPr>
        <p:spPr>
          <a:xfrm>
            <a:off x="1078312" y="4636495"/>
            <a:ext cx="36417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NATIONAL WEATHER SERVICE</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1" name="Google Shape;91;p18"/>
          <p:cNvPicPr preferRelativeResize="0"/>
          <p:nvPr/>
        </p:nvPicPr>
        <p:blipFill rotWithShape="1">
          <a:blip r:embed="rId4">
            <a:alphaModFix/>
          </a:blip>
          <a:srcRect b="0" l="0" r="0" t="0"/>
          <a:stretch/>
        </p:blipFill>
        <p:spPr>
          <a:xfrm>
            <a:off x="808496" y="4693833"/>
            <a:ext cx="283465" cy="283465"/>
          </a:xfrm>
          <a:prstGeom prst="rect">
            <a:avLst/>
          </a:prstGeom>
          <a:noFill/>
          <a:ln>
            <a:noFill/>
          </a:ln>
        </p:spPr>
      </p:pic>
      <p:sp>
        <p:nvSpPr>
          <p:cNvPr id="92" name="Google Shape;92;p18"/>
          <p:cNvSpPr txBox="1"/>
          <p:nvPr/>
        </p:nvSpPr>
        <p:spPr>
          <a:xfrm>
            <a:off x="1461448" y="4777304"/>
            <a:ext cx="7239000" cy="115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2"/>
                </a:solidFill>
                <a:latin typeface="Arial Narrow"/>
                <a:ea typeface="Arial Narrow"/>
                <a:cs typeface="Arial Narrow"/>
                <a:sym typeface="Arial Narrow"/>
              </a:rPr>
              <a:t>Department of Commerce  //  National Oceanic and Atmospheric Administration  //  </a:t>
            </a:r>
            <a:fld id="{00000000-1234-1234-1234-123412341234}" type="slidenum">
              <a:rPr b="0" i="0" lang="en" sz="1000" u="none" cap="none" strike="noStrike">
                <a:solidFill>
                  <a:schemeClr val="lt2"/>
                </a:solidFill>
                <a:latin typeface="Arial Narrow"/>
                <a:ea typeface="Arial Narrow"/>
                <a:cs typeface="Arial Narrow"/>
                <a:sym typeface="Arial Narrow"/>
              </a:rPr>
              <a:t>‹#›</a:t>
            </a:fld>
            <a:endParaRPr b="0" i="0" sz="1000" u="none" cap="none" strike="noStrike">
              <a:solidFill>
                <a:schemeClr val="lt2"/>
              </a:solidFill>
              <a:latin typeface="Arial Narrow"/>
              <a:ea typeface="Arial Narrow"/>
              <a:cs typeface="Arial Narrow"/>
              <a:sym typeface="Arial Narr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 name="Shape 93"/>
        <p:cNvGrpSpPr/>
        <p:nvPr/>
      </p:nvGrpSpPr>
      <p:grpSpPr>
        <a:xfrm>
          <a:off x="0" y="0"/>
          <a:ext cx="0" cy="0"/>
          <a:chOff x="0" y="0"/>
          <a:chExt cx="0" cy="0"/>
        </a:xfrm>
      </p:grpSpPr>
      <p:sp>
        <p:nvSpPr>
          <p:cNvPr id="94" name="Google Shape;94;p19"/>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accent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p19"/>
          <p:cNvSpPr txBox="1"/>
          <p:nvPr>
            <p:ph idx="1" type="body"/>
          </p:nvPr>
        </p:nvSpPr>
        <p:spPr>
          <a:xfrm>
            <a:off x="457200" y="1280160"/>
            <a:ext cx="82296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6" name="Shape 96"/>
        <p:cNvGrpSpPr/>
        <p:nvPr/>
      </p:nvGrpSpPr>
      <p:grpSpPr>
        <a:xfrm>
          <a:off x="0" y="0"/>
          <a:ext cx="0" cy="0"/>
          <a:chOff x="0" y="0"/>
          <a:chExt cx="0" cy="0"/>
        </a:xfrm>
      </p:grpSpPr>
      <p:sp>
        <p:nvSpPr>
          <p:cNvPr id="97" name="Google Shape;97;p20"/>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accent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20"/>
          <p:cNvSpPr txBox="1"/>
          <p:nvPr>
            <p:ph idx="1" type="body"/>
          </p:nvPr>
        </p:nvSpPr>
        <p:spPr>
          <a:xfrm>
            <a:off x="457200" y="1280160"/>
            <a:ext cx="39318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 name="Google Shape;99;p20"/>
          <p:cNvSpPr txBox="1"/>
          <p:nvPr>
            <p:ph idx="2" type="body"/>
          </p:nvPr>
        </p:nvSpPr>
        <p:spPr>
          <a:xfrm>
            <a:off x="4754880" y="1280160"/>
            <a:ext cx="39318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1"/>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accent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02" name="Shape 102"/>
        <p:cNvGrpSpPr/>
        <p:nvPr/>
      </p:nvGrpSpPr>
      <p:grpSpPr>
        <a:xfrm>
          <a:off x="0" y="0"/>
          <a:ext cx="0" cy="0"/>
          <a:chOff x="0" y="0"/>
          <a:chExt cx="0" cy="0"/>
        </a:xfrm>
      </p:grpSpPr>
      <p:sp>
        <p:nvSpPr>
          <p:cNvPr id="103" name="Google Shape;103;p22"/>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rtl="0" algn="ctr">
              <a:lnSpc>
                <a:spcPct val="90000"/>
              </a:lnSpc>
              <a:spcBef>
                <a:spcPts val="0"/>
              </a:spcBef>
              <a:spcAft>
                <a:spcPts val="0"/>
              </a:spcAft>
              <a:buClr>
                <a:schemeClr val="accent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22"/>
          <p:cNvSpPr txBox="1"/>
          <p:nvPr>
            <p:ph idx="1" type="body"/>
          </p:nvPr>
        </p:nvSpPr>
        <p:spPr>
          <a:xfrm>
            <a:off x="457200" y="1280160"/>
            <a:ext cx="24690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5" name="Google Shape;105;p22"/>
          <p:cNvSpPr txBox="1"/>
          <p:nvPr>
            <p:ph idx="2" type="body"/>
          </p:nvPr>
        </p:nvSpPr>
        <p:spPr>
          <a:xfrm>
            <a:off x="3337560" y="1280160"/>
            <a:ext cx="24690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 name="Google Shape;106;p22"/>
          <p:cNvSpPr txBox="1"/>
          <p:nvPr>
            <p:ph idx="3" type="body"/>
          </p:nvPr>
        </p:nvSpPr>
        <p:spPr>
          <a:xfrm>
            <a:off x="6217920" y="1280160"/>
            <a:ext cx="2469000" cy="3314700"/>
          </a:xfrm>
          <a:prstGeom prst="rect">
            <a:avLst/>
          </a:prstGeom>
          <a:noFill/>
          <a:ln>
            <a:noFill/>
          </a:ln>
        </p:spPr>
        <p:txBody>
          <a:bodyPr anchorCtr="0" anchor="t" bIns="45700" lIns="0" spcFirstLastPara="1" rIns="0" wrap="square" tIns="0">
            <a:normAutofit/>
          </a:bodyPr>
          <a:lstStyle>
            <a:lvl1pPr indent="-228600" lvl="0" marL="457200" rtl="0" algn="l">
              <a:lnSpc>
                <a:spcPct val="90000"/>
              </a:lnSpc>
              <a:spcBef>
                <a:spcPts val="1000"/>
              </a:spcBef>
              <a:spcAft>
                <a:spcPts val="0"/>
              </a:spcAft>
              <a:buClr>
                <a:schemeClr val="accent2"/>
              </a:buClr>
              <a:buSzPts val="1800"/>
              <a:buNone/>
              <a:defRPr/>
            </a:lvl1pPr>
            <a:lvl2pPr indent="-228600" lvl="1" marL="914400" rtl="0" algn="l">
              <a:lnSpc>
                <a:spcPct val="110000"/>
              </a:lnSpc>
              <a:spcBef>
                <a:spcPts val="600"/>
              </a:spcBef>
              <a:spcAft>
                <a:spcPts val="0"/>
              </a:spcAft>
              <a:buClr>
                <a:schemeClr val="dk2"/>
              </a:buClr>
              <a:buSzPts val="1800"/>
              <a:buNone/>
              <a:defRPr/>
            </a:lvl2pPr>
            <a:lvl3pPr indent="-342900" lvl="2" marL="1371600" rtl="0" algn="l">
              <a:lnSpc>
                <a:spcPct val="110000"/>
              </a:lnSpc>
              <a:spcBef>
                <a:spcPts val="600"/>
              </a:spcBef>
              <a:spcAft>
                <a:spcPts val="0"/>
              </a:spcAft>
              <a:buClr>
                <a:schemeClr val="dk2"/>
              </a:buClr>
              <a:buSzPts val="1800"/>
              <a:buChar char="•"/>
              <a:defRPr/>
            </a:lvl3pPr>
            <a:lvl4pPr indent="-342900" lvl="3" marL="1828800" rtl="0" algn="l">
              <a:lnSpc>
                <a:spcPct val="110000"/>
              </a:lnSpc>
              <a:spcBef>
                <a:spcPts val="600"/>
              </a:spcBef>
              <a:spcAft>
                <a:spcPts val="0"/>
              </a:spcAft>
              <a:buClr>
                <a:schemeClr val="dk2"/>
              </a:buClr>
              <a:buSzPts val="1800"/>
              <a:buChar char="–"/>
              <a:defRPr/>
            </a:lvl4pPr>
            <a:lvl5pPr indent="-342900" lvl="4" marL="2286000" rtl="0" algn="l">
              <a:lnSpc>
                <a:spcPct val="110000"/>
              </a:lnSpc>
              <a:spcBef>
                <a:spcPts val="600"/>
              </a:spcBef>
              <a:spcAft>
                <a:spcPts val="0"/>
              </a:spcAft>
              <a:buClr>
                <a:schemeClr val="dk2"/>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07" name="Shape 107"/>
        <p:cNvGrpSpPr/>
        <p:nvPr/>
      </p:nvGrpSpPr>
      <p:grpSpPr>
        <a:xfrm>
          <a:off x="0" y="0"/>
          <a:ext cx="0" cy="0"/>
          <a:chOff x="0" y="0"/>
          <a:chExt cx="0" cy="0"/>
        </a:xfrm>
      </p:grpSpPr>
      <p:sp>
        <p:nvSpPr>
          <p:cNvPr id="108" name="Google Shape;108;p23"/>
          <p:cNvSpPr/>
          <p:nvPr/>
        </p:nvSpPr>
        <p:spPr>
          <a:xfrm>
            <a:off x="0" y="0"/>
            <a:ext cx="9144000" cy="5143500"/>
          </a:xfrm>
          <a:prstGeom prst="rect">
            <a:avLst/>
          </a:prstGeom>
          <a:solidFill>
            <a:srgbClr val="0017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9" name="Google Shape;109;p23">
            <a:hlinkClick r:id="rId2"/>
          </p:cNvPr>
          <p:cNvPicPr preferRelativeResize="0"/>
          <p:nvPr/>
        </p:nvPicPr>
        <p:blipFill rotWithShape="1">
          <a:blip r:embed="rId3">
            <a:alphaModFix/>
          </a:blip>
          <a:srcRect b="0" l="0" r="0" t="0"/>
          <a:stretch/>
        </p:blipFill>
        <p:spPr>
          <a:xfrm>
            <a:off x="454928" y="4696113"/>
            <a:ext cx="278916" cy="278916"/>
          </a:xfrm>
          <a:prstGeom prst="rect">
            <a:avLst/>
          </a:prstGeom>
          <a:noFill/>
          <a:ln>
            <a:noFill/>
          </a:ln>
        </p:spPr>
      </p:pic>
      <p:sp>
        <p:nvSpPr>
          <p:cNvPr id="110" name="Google Shape;110;p23"/>
          <p:cNvSpPr txBox="1"/>
          <p:nvPr/>
        </p:nvSpPr>
        <p:spPr>
          <a:xfrm>
            <a:off x="1078312" y="4636495"/>
            <a:ext cx="36417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NATIONAL WEATHER SERVICE</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1" name="Google Shape;111;p23"/>
          <p:cNvPicPr preferRelativeResize="0"/>
          <p:nvPr/>
        </p:nvPicPr>
        <p:blipFill rotWithShape="1">
          <a:blip r:embed="rId4">
            <a:alphaModFix/>
          </a:blip>
          <a:srcRect b="0" l="0" r="0" t="0"/>
          <a:stretch/>
        </p:blipFill>
        <p:spPr>
          <a:xfrm>
            <a:off x="808496" y="4693833"/>
            <a:ext cx="283465" cy="283465"/>
          </a:xfrm>
          <a:prstGeom prst="rect">
            <a:avLst/>
          </a:prstGeom>
          <a:noFill/>
          <a:ln>
            <a:noFill/>
          </a:ln>
        </p:spPr>
      </p:pic>
      <p:sp>
        <p:nvSpPr>
          <p:cNvPr id="112" name="Google Shape;112;p23"/>
          <p:cNvSpPr txBox="1"/>
          <p:nvPr/>
        </p:nvSpPr>
        <p:spPr>
          <a:xfrm>
            <a:off x="1461448" y="4777304"/>
            <a:ext cx="7239000" cy="115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2"/>
                </a:solidFill>
                <a:latin typeface="Arial Narrow"/>
                <a:ea typeface="Arial Narrow"/>
                <a:cs typeface="Arial Narrow"/>
                <a:sym typeface="Arial Narrow"/>
              </a:rPr>
              <a:t>Department of Commerce  //  National Oceanic and Atmospheric Administration  //  </a:t>
            </a:r>
            <a:fld id="{00000000-1234-1234-1234-123412341234}" type="slidenum">
              <a:rPr b="0" i="0" lang="en" sz="1000" u="none" cap="none" strike="noStrike">
                <a:solidFill>
                  <a:schemeClr val="lt2"/>
                </a:solidFill>
                <a:latin typeface="Arial Narrow"/>
                <a:ea typeface="Arial Narrow"/>
                <a:cs typeface="Arial Narrow"/>
                <a:sym typeface="Arial Narrow"/>
              </a:rPr>
              <a:t>‹#›</a:t>
            </a:fld>
            <a:endParaRPr b="0" i="0" sz="1000" u="none" cap="none" strike="noStrike">
              <a:solidFill>
                <a:schemeClr val="lt2"/>
              </a:solidFill>
              <a:latin typeface="Arial Narrow"/>
              <a:ea typeface="Arial Narrow"/>
              <a:cs typeface="Arial Narrow"/>
              <a:sym typeface="Arial Narr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3" name="Shape 1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hyperlink" Target="https://www.commerce.gov/" TargetMode="Externa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457200" y="274638"/>
            <a:ext cx="8229600" cy="594300"/>
          </a:xfrm>
          <a:prstGeom prst="rect">
            <a:avLst/>
          </a:prstGeom>
          <a:noFill/>
          <a:ln>
            <a:noFill/>
          </a:ln>
        </p:spPr>
        <p:txBody>
          <a:bodyPr anchorCtr="0" anchor="t" bIns="45700" lIns="0" spcFirstLastPara="1" rIns="0" wrap="square" tIns="45700">
            <a:normAutofit/>
          </a:bodyPr>
          <a:lstStyle>
            <a:lvl1pPr lvl="0" marR="0" rtl="0" algn="ctr">
              <a:lnSpc>
                <a:spcPct val="90000"/>
              </a:lnSpc>
              <a:spcBef>
                <a:spcPts val="0"/>
              </a:spcBef>
              <a:spcAft>
                <a:spcPts val="0"/>
              </a:spcAft>
              <a:buClr>
                <a:srgbClr val="003087"/>
              </a:buClr>
              <a:buSzPts val="3200"/>
              <a:buFont typeface="Arial"/>
              <a:buNone/>
              <a:defRPr b="1" i="0" sz="3200" u="none" cap="none" strike="noStrike">
                <a:solidFill>
                  <a:srgbClr val="003087"/>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 name="Google Shape;66;p15"/>
          <p:cNvSpPr txBox="1"/>
          <p:nvPr>
            <p:ph idx="1" type="body"/>
          </p:nvPr>
        </p:nvSpPr>
        <p:spPr>
          <a:xfrm>
            <a:off x="457200" y="1162051"/>
            <a:ext cx="8229600" cy="3314700"/>
          </a:xfrm>
          <a:prstGeom prst="rect">
            <a:avLst/>
          </a:prstGeom>
          <a:noFill/>
          <a:ln>
            <a:noFill/>
          </a:ln>
        </p:spPr>
        <p:txBody>
          <a:bodyPr anchorCtr="0" anchor="t" bIns="45700" lIns="0" spcFirstLastPara="1" rIns="0" wrap="square" tIns="0">
            <a:normAutofit/>
          </a:bodyPr>
          <a:lstStyle>
            <a:lvl1pPr indent="-228600" lvl="0" marL="457200" marR="0" rtl="0" algn="l">
              <a:lnSpc>
                <a:spcPct val="90000"/>
              </a:lnSpc>
              <a:spcBef>
                <a:spcPts val="1000"/>
              </a:spcBef>
              <a:spcAft>
                <a:spcPts val="0"/>
              </a:spcAft>
              <a:buClr>
                <a:srgbClr val="003087"/>
              </a:buClr>
              <a:buSzPts val="2000"/>
              <a:buFont typeface="Arial"/>
              <a:buNone/>
              <a:defRPr b="1" i="0" sz="2000" u="none" cap="none" strike="noStrike">
                <a:solidFill>
                  <a:srgbClr val="003087"/>
                </a:solidFill>
                <a:latin typeface="Arial"/>
                <a:ea typeface="Arial"/>
                <a:cs typeface="Arial"/>
                <a:sym typeface="Arial"/>
              </a:defRPr>
            </a:lvl1pPr>
            <a:lvl2pPr indent="-228600" lvl="1" marL="914400" marR="0" rtl="0" algn="l">
              <a:lnSpc>
                <a:spcPct val="110000"/>
              </a:lnSpc>
              <a:spcBef>
                <a:spcPts val="6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2pPr>
            <a:lvl3pPr indent="-342900" lvl="2" marL="1371600" marR="0" rtl="0" algn="l">
              <a:lnSpc>
                <a:spcPct val="11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1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1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rgbClr val="003087"/>
              </a:buClr>
              <a:buSzPts val="1800"/>
              <a:buFont typeface="Arial"/>
              <a:buChar char="•"/>
              <a:defRPr b="0" i="0" sz="1800" u="none" cap="none" strike="noStrike">
                <a:solidFill>
                  <a:srgbClr val="003087"/>
                </a:solidFill>
                <a:latin typeface="Arial"/>
                <a:ea typeface="Arial"/>
                <a:cs typeface="Arial"/>
                <a:sym typeface="Arial"/>
              </a:defRPr>
            </a:lvl6pPr>
            <a:lvl7pPr indent="-342900" lvl="6" marL="3200400" marR="0" rtl="0" algn="l">
              <a:lnSpc>
                <a:spcPct val="90000"/>
              </a:lnSpc>
              <a:spcBef>
                <a:spcPts val="500"/>
              </a:spcBef>
              <a:spcAft>
                <a:spcPts val="0"/>
              </a:spcAft>
              <a:buClr>
                <a:srgbClr val="003087"/>
              </a:buClr>
              <a:buSzPts val="1800"/>
              <a:buFont typeface="Arial"/>
              <a:buChar char="•"/>
              <a:defRPr b="0" i="0" sz="1800" u="none" cap="none" strike="noStrike">
                <a:solidFill>
                  <a:srgbClr val="003087"/>
                </a:solidFill>
                <a:latin typeface="Arial"/>
                <a:ea typeface="Arial"/>
                <a:cs typeface="Arial"/>
                <a:sym typeface="Arial"/>
              </a:defRPr>
            </a:lvl7pPr>
            <a:lvl8pPr indent="-342900" lvl="7" marL="3657600" marR="0" rtl="0" algn="l">
              <a:lnSpc>
                <a:spcPct val="90000"/>
              </a:lnSpc>
              <a:spcBef>
                <a:spcPts val="500"/>
              </a:spcBef>
              <a:spcAft>
                <a:spcPts val="0"/>
              </a:spcAft>
              <a:buClr>
                <a:srgbClr val="003087"/>
              </a:buClr>
              <a:buSzPts val="1800"/>
              <a:buFont typeface="Arial"/>
              <a:buChar char="•"/>
              <a:defRPr b="0" i="0" sz="1800" u="none" cap="none" strike="noStrike">
                <a:solidFill>
                  <a:srgbClr val="003087"/>
                </a:solidFill>
                <a:latin typeface="Arial"/>
                <a:ea typeface="Arial"/>
                <a:cs typeface="Arial"/>
                <a:sym typeface="Arial"/>
              </a:defRPr>
            </a:lvl8pPr>
            <a:lvl9pPr indent="-342900" lvl="8" marL="4114800" marR="0" rtl="0" algn="l">
              <a:lnSpc>
                <a:spcPct val="90000"/>
              </a:lnSpc>
              <a:spcBef>
                <a:spcPts val="500"/>
              </a:spcBef>
              <a:spcAft>
                <a:spcPts val="0"/>
              </a:spcAft>
              <a:buClr>
                <a:srgbClr val="003087"/>
              </a:buClr>
              <a:buSzPts val="1800"/>
              <a:buFont typeface="Arial"/>
              <a:buChar char="•"/>
              <a:defRPr b="0" i="0" sz="1800" u="none" cap="none" strike="noStrike">
                <a:solidFill>
                  <a:srgbClr val="003087"/>
                </a:solidFill>
                <a:latin typeface="Arial"/>
                <a:ea typeface="Arial"/>
                <a:cs typeface="Arial"/>
                <a:sym typeface="Arial"/>
              </a:defRPr>
            </a:lvl9pPr>
          </a:lstStyle>
          <a:p/>
        </p:txBody>
      </p:sp>
      <p:pic>
        <p:nvPicPr>
          <p:cNvPr id="67" name="Google Shape;67;p15">
            <a:hlinkClick r:id="rId1"/>
          </p:cNvPr>
          <p:cNvPicPr preferRelativeResize="0"/>
          <p:nvPr/>
        </p:nvPicPr>
        <p:blipFill rotWithShape="1">
          <a:blip r:embed="rId2">
            <a:alphaModFix/>
          </a:blip>
          <a:srcRect b="0" l="0" r="0" t="0"/>
          <a:stretch/>
        </p:blipFill>
        <p:spPr>
          <a:xfrm>
            <a:off x="454928" y="4696113"/>
            <a:ext cx="278916" cy="278916"/>
          </a:xfrm>
          <a:prstGeom prst="rect">
            <a:avLst/>
          </a:prstGeom>
          <a:noFill/>
          <a:ln>
            <a:noFill/>
          </a:ln>
        </p:spPr>
      </p:pic>
      <p:sp>
        <p:nvSpPr>
          <p:cNvPr id="68" name="Google Shape;68;p15"/>
          <p:cNvSpPr txBox="1"/>
          <p:nvPr/>
        </p:nvSpPr>
        <p:spPr>
          <a:xfrm>
            <a:off x="1078312" y="4636495"/>
            <a:ext cx="3641700" cy="4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3087"/>
                </a:solidFill>
                <a:latin typeface="Arial"/>
                <a:ea typeface="Arial"/>
                <a:cs typeface="Arial"/>
                <a:sym typeface="Arial"/>
              </a:rPr>
              <a:t>NATIONAL WEATHER SERVICE</a:t>
            </a:r>
            <a:endParaRPr b="1" i="0" sz="1400" u="none" cap="none" strike="noStrike">
              <a:solidFill>
                <a:srgbClr val="0030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3087"/>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0" l="0" r="0" t="0"/>
          <a:stretch/>
        </p:blipFill>
        <p:spPr>
          <a:xfrm>
            <a:off x="808496" y="4693833"/>
            <a:ext cx="283465" cy="283465"/>
          </a:xfrm>
          <a:prstGeom prst="rect">
            <a:avLst/>
          </a:prstGeom>
          <a:noFill/>
          <a:ln>
            <a:noFill/>
          </a:ln>
        </p:spPr>
      </p:pic>
      <p:sp>
        <p:nvSpPr>
          <p:cNvPr id="70" name="Google Shape;70;p15"/>
          <p:cNvSpPr txBox="1"/>
          <p:nvPr/>
        </p:nvSpPr>
        <p:spPr>
          <a:xfrm>
            <a:off x="1461448" y="4777304"/>
            <a:ext cx="7239000" cy="115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3087"/>
                </a:solidFill>
                <a:latin typeface="Arial Narrow"/>
                <a:ea typeface="Arial Narrow"/>
                <a:cs typeface="Arial Narrow"/>
                <a:sym typeface="Arial Narrow"/>
              </a:rPr>
              <a:t>Department of Commerce  //  National Oceanic and Atmospheric Administration  //  </a:t>
            </a:r>
            <a:fld id="{00000000-1234-1234-1234-123412341234}" type="slidenum">
              <a:rPr b="0" i="0" lang="en" sz="1000" u="none" cap="none" strike="noStrike">
                <a:solidFill>
                  <a:srgbClr val="003087"/>
                </a:solidFill>
                <a:latin typeface="Arial Narrow"/>
                <a:ea typeface="Arial Narrow"/>
                <a:cs typeface="Arial Narrow"/>
                <a:sym typeface="Arial Narrow"/>
              </a:rPr>
              <a:t>‹#›</a:t>
            </a:fld>
            <a:endParaRPr b="0" i="0" sz="1000" u="none" cap="none" strike="noStrike">
              <a:solidFill>
                <a:srgbClr val="003087"/>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2820">
          <p15:clr>
            <a:srgbClr val="F26B43"/>
          </p15:clr>
        </p15:guide>
        <p15:guide id="4" orient="horz" pos="252">
          <p15:clr>
            <a:srgbClr val="F26B43"/>
          </p15:clr>
        </p15:guide>
        <p15:guide id="5" pos="5472">
          <p15:clr>
            <a:srgbClr val="F26B43"/>
          </p15:clr>
        </p15:guide>
        <p15:guide id="6" pos="288">
          <p15:clr>
            <a:srgbClr val="F26B43"/>
          </p15:clr>
        </p15:guide>
        <p15:guide id="7" orient="horz" pos="732">
          <p15:clr>
            <a:srgbClr val="F26B43"/>
          </p15:clr>
        </p15:guide>
        <p15:guide id="8" orient="horz" pos="31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5"/>
          <p:cNvPicPr preferRelativeResize="0"/>
          <p:nvPr/>
        </p:nvPicPr>
        <p:blipFill>
          <a:blip r:embed="rId3">
            <a:alphaModFix/>
          </a:blip>
          <a:stretch>
            <a:fillRect/>
          </a:stretch>
        </p:blipFill>
        <p:spPr>
          <a:xfrm>
            <a:off x="0" y="565013"/>
            <a:ext cx="9144000" cy="4013474"/>
          </a:xfrm>
          <a:prstGeom prst="rect">
            <a:avLst/>
          </a:prstGeom>
          <a:noFill/>
          <a:ln>
            <a:noFill/>
          </a:ln>
        </p:spPr>
      </p:pic>
      <p:sp>
        <p:nvSpPr>
          <p:cNvPr id="119" name="Google Shape;119;p25"/>
          <p:cNvSpPr/>
          <p:nvPr/>
        </p:nvSpPr>
        <p:spPr>
          <a:xfrm>
            <a:off x="0" y="-24375"/>
            <a:ext cx="9144000" cy="1110300"/>
          </a:xfrm>
          <a:prstGeom prst="rect">
            <a:avLst/>
          </a:prstGeom>
          <a:solidFill>
            <a:schemeClr val="lt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5"/>
          <p:cNvPicPr preferRelativeResize="0"/>
          <p:nvPr/>
        </p:nvPicPr>
        <p:blipFill>
          <a:blip r:embed="rId4">
            <a:alphaModFix/>
          </a:blip>
          <a:stretch>
            <a:fillRect/>
          </a:stretch>
        </p:blipFill>
        <p:spPr>
          <a:xfrm>
            <a:off x="0" y="0"/>
            <a:ext cx="2170825" cy="1076011"/>
          </a:xfrm>
          <a:prstGeom prst="rect">
            <a:avLst/>
          </a:prstGeom>
          <a:noFill/>
          <a:ln>
            <a:noFill/>
          </a:ln>
        </p:spPr>
      </p:pic>
      <p:pic>
        <p:nvPicPr>
          <p:cNvPr id="121" name="Google Shape;121;p25"/>
          <p:cNvPicPr preferRelativeResize="0"/>
          <p:nvPr/>
        </p:nvPicPr>
        <p:blipFill>
          <a:blip r:embed="rId5">
            <a:alphaModFix/>
          </a:blip>
          <a:stretch>
            <a:fillRect/>
          </a:stretch>
        </p:blipFill>
        <p:spPr>
          <a:xfrm>
            <a:off x="2170825" y="220950"/>
            <a:ext cx="6973176" cy="565875"/>
          </a:xfrm>
          <a:prstGeom prst="rect">
            <a:avLst/>
          </a:prstGeom>
          <a:noFill/>
          <a:ln>
            <a:noFill/>
          </a:ln>
        </p:spPr>
      </p:pic>
      <p:sp>
        <p:nvSpPr>
          <p:cNvPr id="122" name="Google Shape;122;p25"/>
          <p:cNvSpPr txBox="1"/>
          <p:nvPr>
            <p:ph idx="4294967295" type="ctrTitle"/>
          </p:nvPr>
        </p:nvSpPr>
        <p:spPr>
          <a:xfrm>
            <a:off x="1637100" y="1639300"/>
            <a:ext cx="5869800" cy="862800"/>
          </a:xfrm>
          <a:prstGeom prst="rect">
            <a:avLst/>
          </a:prstGeom>
          <a:solidFill>
            <a:schemeClr val="dk1"/>
          </a:solidFill>
        </p:spPr>
        <p:txBody>
          <a:bodyPr anchorCtr="0" anchor="t" bIns="45700" lIns="0" spcFirstLastPara="1" rIns="0" wrap="square" tIns="45700">
            <a:noAutofit/>
          </a:bodyPr>
          <a:lstStyle/>
          <a:p>
            <a:pPr indent="0" lvl="0" marL="0" rtl="0" algn="ctr">
              <a:spcBef>
                <a:spcPts val="0"/>
              </a:spcBef>
              <a:spcAft>
                <a:spcPts val="0"/>
              </a:spcAft>
              <a:buNone/>
            </a:pPr>
            <a:r>
              <a:rPr lang="en" sz="2500">
                <a:solidFill>
                  <a:schemeClr val="lt2"/>
                </a:solidFill>
                <a:latin typeface="Verdana"/>
                <a:ea typeface="Verdana"/>
                <a:cs typeface="Verdana"/>
                <a:sym typeface="Verdana"/>
              </a:rPr>
              <a:t>Alaska Sea Ice Program</a:t>
            </a:r>
            <a:endParaRPr sz="2500">
              <a:solidFill>
                <a:schemeClr val="lt2"/>
              </a:solidFill>
              <a:latin typeface="Verdana"/>
              <a:ea typeface="Verdana"/>
              <a:cs typeface="Verdana"/>
              <a:sym typeface="Verdana"/>
            </a:endParaRPr>
          </a:p>
          <a:p>
            <a:pPr indent="0" lvl="0" marL="0" rtl="0" algn="ctr">
              <a:spcBef>
                <a:spcPts val="0"/>
              </a:spcBef>
              <a:spcAft>
                <a:spcPts val="0"/>
              </a:spcAft>
              <a:buNone/>
            </a:pPr>
            <a:r>
              <a:rPr i="1" lang="en" sz="2500">
                <a:solidFill>
                  <a:schemeClr val="lt2"/>
                </a:solidFill>
                <a:latin typeface="Verdana"/>
                <a:ea typeface="Verdana"/>
                <a:cs typeface="Verdana"/>
                <a:sym typeface="Verdana"/>
              </a:rPr>
              <a:t>Ice Edge </a:t>
            </a:r>
            <a:r>
              <a:rPr i="1" lang="en" sz="2500">
                <a:solidFill>
                  <a:schemeClr val="lt2"/>
                </a:solidFill>
                <a:latin typeface="Verdana"/>
                <a:ea typeface="Verdana"/>
                <a:cs typeface="Verdana"/>
                <a:sym typeface="Verdana"/>
              </a:rPr>
              <a:t>Forecast Verification</a:t>
            </a:r>
            <a:endParaRPr i="1" sz="2500">
              <a:solidFill>
                <a:schemeClr val="lt2"/>
              </a:solidFill>
              <a:latin typeface="Verdana"/>
              <a:ea typeface="Verdana"/>
              <a:cs typeface="Verdana"/>
              <a:sym typeface="Verdana"/>
            </a:endParaRPr>
          </a:p>
        </p:txBody>
      </p:sp>
      <p:sp>
        <p:nvSpPr>
          <p:cNvPr id="123" name="Google Shape;123;p25"/>
          <p:cNvSpPr txBox="1"/>
          <p:nvPr>
            <p:ph idx="4294967295" type="subTitle"/>
          </p:nvPr>
        </p:nvSpPr>
        <p:spPr>
          <a:xfrm>
            <a:off x="2909550" y="2425900"/>
            <a:ext cx="3324900" cy="717600"/>
          </a:xfrm>
          <a:prstGeom prst="rect">
            <a:avLst/>
          </a:prstGeom>
          <a:solidFill>
            <a:schemeClr val="dk1"/>
          </a:solidFill>
        </p:spPr>
        <p:txBody>
          <a:bodyPr anchorCtr="0" anchor="t" bIns="45700" lIns="0" spcFirstLastPara="1" rIns="0" wrap="square" tIns="0">
            <a:noAutofit/>
          </a:bodyPr>
          <a:lstStyle/>
          <a:p>
            <a:pPr indent="0" lvl="0" marL="0" rtl="0" algn="ctr">
              <a:spcBef>
                <a:spcPts val="1000"/>
              </a:spcBef>
              <a:spcAft>
                <a:spcPts val="0"/>
              </a:spcAft>
              <a:buNone/>
            </a:pPr>
            <a:r>
              <a:rPr lang="en">
                <a:solidFill>
                  <a:srgbClr val="FFFFFF"/>
                </a:solidFill>
              </a:rPr>
              <a:t>Kayla Tinker</a:t>
            </a:r>
            <a:endParaRPr>
              <a:solidFill>
                <a:srgbClr val="FFFFFF"/>
              </a:solidFill>
            </a:endParaRPr>
          </a:p>
          <a:p>
            <a:pPr indent="0" lvl="0" marL="0" rtl="0" algn="ctr">
              <a:spcBef>
                <a:spcPts val="1000"/>
              </a:spcBef>
              <a:spcAft>
                <a:spcPts val="0"/>
              </a:spcAft>
              <a:buNone/>
            </a:pPr>
            <a:r>
              <a:rPr lang="en">
                <a:solidFill>
                  <a:srgbClr val="FFFFFF"/>
                </a:solidFill>
              </a:rPr>
              <a:t>Kayla.Tinker@noaa.gov</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p:nvPr/>
        </p:nvSpPr>
        <p:spPr>
          <a:xfrm>
            <a:off x="4895850" y="1152200"/>
            <a:ext cx="3790800" cy="2656800"/>
          </a:xfrm>
          <a:prstGeom prst="wedgeRectCallout">
            <a:avLst>
              <a:gd fmla="val -20389" name="adj1"/>
              <a:gd fmla="val 73368"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4"/>
          <p:cNvSpPr/>
          <p:nvPr/>
        </p:nvSpPr>
        <p:spPr>
          <a:xfrm>
            <a:off x="466575" y="1152200"/>
            <a:ext cx="3429000" cy="2652900"/>
          </a:xfrm>
          <a:prstGeom prst="wedgeRectCallout">
            <a:avLst>
              <a:gd fmla="val -21026" name="adj1"/>
              <a:gd fmla="val 73272"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4"/>
          <p:cNvSpPr txBox="1"/>
          <p:nvPr/>
        </p:nvSpPr>
        <p:spPr>
          <a:xfrm>
            <a:off x="4896075" y="1149400"/>
            <a:ext cx="3790800" cy="2111100"/>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High confidence</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Moderate confidence</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Low confidence</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p:txBody>
      </p:sp>
      <p:sp>
        <p:nvSpPr>
          <p:cNvPr id="216" name="Google Shape;216;p34"/>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a:t>
            </a:r>
            <a:r>
              <a:rPr b="1" lang="en" sz="1600">
                <a:solidFill>
                  <a:srgbClr val="003087"/>
                </a:solidFill>
              </a:rPr>
              <a:t>METHODS </a:t>
            </a:r>
            <a:r>
              <a:rPr lang="en" sz="1600">
                <a:solidFill>
                  <a:srgbClr val="003087"/>
                </a:solidFill>
              </a:rPr>
              <a:t>     RESULTS      FUTURE</a:t>
            </a:r>
            <a:endParaRPr sz="1600">
              <a:solidFill>
                <a:srgbClr val="003087"/>
              </a:solidFill>
            </a:endParaRPr>
          </a:p>
        </p:txBody>
      </p:sp>
      <p:pic>
        <p:nvPicPr>
          <p:cNvPr id="217" name="Google Shape;217;p34"/>
          <p:cNvPicPr preferRelativeResize="0"/>
          <p:nvPr/>
        </p:nvPicPr>
        <p:blipFill>
          <a:blip r:embed="rId3">
            <a:alphaModFix/>
          </a:blip>
          <a:stretch>
            <a:fillRect/>
          </a:stretch>
        </p:blipFill>
        <p:spPr>
          <a:xfrm>
            <a:off x="972750" y="579150"/>
            <a:ext cx="2350725" cy="3632926"/>
          </a:xfrm>
          <a:prstGeom prst="rect">
            <a:avLst/>
          </a:prstGeom>
          <a:noFill/>
          <a:ln>
            <a:noFill/>
          </a:ln>
        </p:spPr>
      </p:pic>
      <p:pic>
        <p:nvPicPr>
          <p:cNvPr id="218" name="Google Shape;218;p34"/>
          <p:cNvPicPr preferRelativeResize="0"/>
          <p:nvPr/>
        </p:nvPicPr>
        <p:blipFill rotWithShape="1">
          <a:blip r:embed="rId3">
            <a:alphaModFix/>
          </a:blip>
          <a:srcRect b="4195" l="49713" r="6482" t="79404"/>
          <a:stretch/>
        </p:blipFill>
        <p:spPr>
          <a:xfrm>
            <a:off x="5014688" y="2310100"/>
            <a:ext cx="3553575" cy="2056100"/>
          </a:xfrm>
          <a:prstGeom prst="rect">
            <a:avLst/>
          </a:prstGeom>
          <a:noFill/>
          <a:ln cap="flat" cmpd="sng" w="28575">
            <a:solidFill>
              <a:schemeClr val="dk2"/>
            </a:solidFill>
            <a:prstDash val="solid"/>
            <a:round/>
            <a:headEnd len="sm" w="sm" type="none"/>
            <a:tailEnd len="sm" w="sm" type="none"/>
          </a:ln>
        </p:spPr>
      </p:pic>
      <p:sp>
        <p:nvSpPr>
          <p:cNvPr id="219" name="Google Shape;219;p34"/>
          <p:cNvSpPr/>
          <p:nvPr/>
        </p:nvSpPr>
        <p:spPr>
          <a:xfrm>
            <a:off x="5972025" y="3058325"/>
            <a:ext cx="1580700" cy="24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4"/>
          <p:cNvCxnSpPr>
            <a:stCxn id="218" idx="1"/>
          </p:cNvCxnSpPr>
          <p:nvPr/>
        </p:nvCxnSpPr>
        <p:spPr>
          <a:xfrm flipH="1">
            <a:off x="3068588" y="3338150"/>
            <a:ext cx="1946100" cy="319500"/>
          </a:xfrm>
          <a:prstGeom prst="straightConnector1">
            <a:avLst/>
          </a:prstGeom>
          <a:noFill/>
          <a:ln cap="flat" cmpd="sng" w="38100">
            <a:solidFill>
              <a:srgbClr val="C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457200" y="193275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3429000" y="638888"/>
            <a:ext cx="5715000" cy="3533775"/>
          </a:xfrm>
          <a:prstGeom prst="rect">
            <a:avLst/>
          </a:prstGeom>
          <a:noFill/>
          <a:ln>
            <a:noFill/>
          </a:ln>
        </p:spPr>
      </p:pic>
      <p:sp>
        <p:nvSpPr>
          <p:cNvPr id="231" name="Google Shape;231;p36"/>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grpSp>
        <p:nvGrpSpPr>
          <p:cNvPr id="232" name="Google Shape;232;p36"/>
          <p:cNvGrpSpPr/>
          <p:nvPr/>
        </p:nvGrpSpPr>
        <p:grpSpPr>
          <a:xfrm>
            <a:off x="-43063" y="928107"/>
            <a:ext cx="3224283" cy="3006542"/>
            <a:chOff x="809148" y="1094920"/>
            <a:chExt cx="4687821" cy="4103374"/>
          </a:xfrm>
        </p:grpSpPr>
        <p:pic>
          <p:nvPicPr>
            <p:cNvPr id="233" name="Google Shape;233;p36"/>
            <p:cNvPicPr preferRelativeResize="0"/>
            <p:nvPr/>
          </p:nvPicPr>
          <p:blipFill>
            <a:blip r:embed="rId4">
              <a:alphaModFix/>
            </a:blip>
            <a:stretch>
              <a:fillRect/>
            </a:stretch>
          </p:blipFill>
          <p:spPr>
            <a:xfrm>
              <a:off x="1133062" y="1094920"/>
              <a:ext cx="4363906" cy="3992969"/>
            </a:xfrm>
            <a:prstGeom prst="rect">
              <a:avLst/>
            </a:prstGeom>
            <a:noFill/>
            <a:ln>
              <a:noFill/>
            </a:ln>
          </p:spPr>
        </p:pic>
        <p:sp>
          <p:nvSpPr>
            <p:cNvPr id="234" name="Google Shape;234;p36"/>
            <p:cNvSpPr txBox="1"/>
            <p:nvPr/>
          </p:nvSpPr>
          <p:spPr>
            <a:xfrm>
              <a:off x="1852182" y="1412343"/>
              <a:ext cx="1951800" cy="58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235" name="Google Shape;235;p36"/>
            <p:cNvSpPr txBox="1"/>
            <p:nvPr/>
          </p:nvSpPr>
          <p:spPr>
            <a:xfrm>
              <a:off x="809148" y="4502515"/>
              <a:ext cx="1532400" cy="5883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Forecast</a:t>
              </a:r>
              <a:endParaRPr sz="1600">
                <a:solidFill>
                  <a:schemeClr val="lt1"/>
                </a:solidFill>
              </a:endParaRPr>
            </a:p>
          </p:txBody>
        </p:sp>
        <p:sp>
          <p:nvSpPr>
            <p:cNvPr id="236" name="Google Shape;236;p36"/>
            <p:cNvSpPr txBox="1"/>
            <p:nvPr/>
          </p:nvSpPr>
          <p:spPr>
            <a:xfrm>
              <a:off x="3187881" y="4609993"/>
              <a:ext cx="1469100" cy="5883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a:t>
              </a:r>
              <a:endParaRPr sz="1600">
                <a:solidFill>
                  <a:schemeClr val="lt1"/>
                </a:solidFill>
              </a:endParaRPr>
            </a:p>
          </p:txBody>
        </p:sp>
      </p:grpSp>
      <p:sp>
        <p:nvSpPr>
          <p:cNvPr id="237" name="Google Shape;237;p36"/>
          <p:cNvSpPr/>
          <p:nvPr/>
        </p:nvSpPr>
        <p:spPr>
          <a:xfrm>
            <a:off x="7236000" y="1238250"/>
            <a:ext cx="983400" cy="21339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txBox="1"/>
          <p:nvPr/>
        </p:nvSpPr>
        <p:spPr>
          <a:xfrm>
            <a:off x="4774125" y="4056250"/>
            <a:ext cx="3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Date Forecast is Valid for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244" name="Google Shape;244;p37"/>
          <p:cNvPicPr preferRelativeResize="0"/>
          <p:nvPr/>
        </p:nvPicPr>
        <p:blipFill>
          <a:blip r:embed="rId3">
            <a:alphaModFix/>
          </a:blip>
          <a:stretch>
            <a:fillRect/>
          </a:stretch>
        </p:blipFill>
        <p:spPr>
          <a:xfrm>
            <a:off x="152400" y="490800"/>
            <a:ext cx="3649359" cy="3985950"/>
          </a:xfrm>
          <a:prstGeom prst="rect">
            <a:avLst/>
          </a:prstGeom>
          <a:noFill/>
          <a:ln>
            <a:noFill/>
          </a:ln>
        </p:spPr>
      </p:pic>
      <p:pic>
        <p:nvPicPr>
          <p:cNvPr id="245" name="Google Shape;245;p37"/>
          <p:cNvPicPr preferRelativeResize="0"/>
          <p:nvPr/>
        </p:nvPicPr>
        <p:blipFill>
          <a:blip r:embed="rId4">
            <a:alphaModFix/>
          </a:blip>
          <a:stretch>
            <a:fillRect/>
          </a:stretch>
        </p:blipFill>
        <p:spPr>
          <a:xfrm>
            <a:off x="3954159" y="719400"/>
            <a:ext cx="5037441" cy="3423332"/>
          </a:xfrm>
          <a:prstGeom prst="rect">
            <a:avLst/>
          </a:prstGeom>
          <a:noFill/>
          <a:ln>
            <a:noFill/>
          </a:ln>
        </p:spPr>
      </p:pic>
      <p:sp>
        <p:nvSpPr>
          <p:cNvPr id="246" name="Google Shape;246;p37"/>
          <p:cNvSpPr/>
          <p:nvPr/>
        </p:nvSpPr>
        <p:spPr>
          <a:xfrm>
            <a:off x="159300" y="3527688"/>
            <a:ext cx="2329875" cy="586350"/>
          </a:xfrm>
          <a:custGeom>
            <a:rect b="b" l="l" r="r" t="t"/>
            <a:pathLst>
              <a:path extrusionOk="0" h="23454" w="93195">
                <a:moveTo>
                  <a:pt x="0" y="9945"/>
                </a:moveTo>
                <a:cubicBezTo>
                  <a:pt x="7446" y="9945"/>
                  <a:pt x="15918" y="8974"/>
                  <a:pt x="22114" y="13104"/>
                </a:cubicBezTo>
                <a:cubicBezTo>
                  <a:pt x="27533" y="16717"/>
                  <a:pt x="35650" y="21455"/>
                  <a:pt x="41069" y="17842"/>
                </a:cubicBezTo>
                <a:cubicBezTo>
                  <a:pt x="43161" y="16447"/>
                  <a:pt x="46794" y="18831"/>
                  <a:pt x="48572" y="17053"/>
                </a:cubicBezTo>
                <a:cubicBezTo>
                  <a:pt x="49613" y="16012"/>
                  <a:pt x="50678" y="13368"/>
                  <a:pt x="49362" y="12709"/>
                </a:cubicBezTo>
                <a:cubicBezTo>
                  <a:pt x="48251" y="12153"/>
                  <a:pt x="45646" y="11845"/>
                  <a:pt x="46202" y="10734"/>
                </a:cubicBezTo>
                <a:cubicBezTo>
                  <a:pt x="48925" y="5291"/>
                  <a:pt x="57215" y="5215"/>
                  <a:pt x="63183" y="4021"/>
                </a:cubicBezTo>
                <a:cubicBezTo>
                  <a:pt x="66251" y="3407"/>
                  <a:pt x="69268" y="-1270"/>
                  <a:pt x="71871" y="467"/>
                </a:cubicBezTo>
                <a:cubicBezTo>
                  <a:pt x="76598" y="3621"/>
                  <a:pt x="63195" y="13899"/>
                  <a:pt x="67922" y="17053"/>
                </a:cubicBezTo>
                <a:cubicBezTo>
                  <a:pt x="72119" y="19853"/>
                  <a:pt x="77639" y="19778"/>
                  <a:pt x="82533" y="21002"/>
                </a:cubicBezTo>
                <a:cubicBezTo>
                  <a:pt x="85990" y="21866"/>
                  <a:pt x="93195" y="25355"/>
                  <a:pt x="93195" y="21791"/>
                </a:cubicBezTo>
              </a:path>
            </a:pathLst>
          </a:custGeom>
          <a:noFill/>
          <a:ln cap="flat" cmpd="sng" w="114300">
            <a:solidFill>
              <a:srgbClr val="FFFF00"/>
            </a:solidFill>
            <a:prstDash val="solid"/>
            <a:round/>
            <a:headEnd len="med" w="med" type="none"/>
            <a:tailEnd len="med" w="med" type="none"/>
          </a:ln>
        </p:spPr>
      </p:sp>
      <p:sp>
        <p:nvSpPr>
          <p:cNvPr id="247" name="Google Shape;247;p37"/>
          <p:cNvSpPr/>
          <p:nvPr/>
        </p:nvSpPr>
        <p:spPr>
          <a:xfrm>
            <a:off x="3991900" y="1432915"/>
            <a:ext cx="4956625" cy="2437100"/>
          </a:xfrm>
          <a:custGeom>
            <a:rect b="b" l="l" r="r" t="t"/>
            <a:pathLst>
              <a:path extrusionOk="0" h="97484" w="198265">
                <a:moveTo>
                  <a:pt x="0" y="56967"/>
                </a:moveTo>
                <a:cubicBezTo>
                  <a:pt x="3302" y="56967"/>
                  <a:pt x="6597" y="55138"/>
                  <a:pt x="9834" y="55786"/>
                </a:cubicBezTo>
                <a:cubicBezTo>
                  <a:pt x="12920" y="56404"/>
                  <a:pt x="17050" y="58012"/>
                  <a:pt x="19276" y="55786"/>
                </a:cubicBezTo>
                <a:cubicBezTo>
                  <a:pt x="22424" y="52638"/>
                  <a:pt x="18719" y="45275"/>
                  <a:pt x="22423" y="42805"/>
                </a:cubicBezTo>
                <a:cubicBezTo>
                  <a:pt x="30326" y="37534"/>
                  <a:pt x="45475" y="47561"/>
                  <a:pt x="50746" y="39658"/>
                </a:cubicBezTo>
                <a:cubicBezTo>
                  <a:pt x="53165" y="36031"/>
                  <a:pt x="51671" y="30556"/>
                  <a:pt x="54287" y="27069"/>
                </a:cubicBezTo>
                <a:cubicBezTo>
                  <a:pt x="56366" y="24298"/>
                  <a:pt x="61118" y="24617"/>
                  <a:pt x="63335" y="21955"/>
                </a:cubicBezTo>
                <a:cubicBezTo>
                  <a:pt x="64769" y="20233"/>
                  <a:pt x="64377" y="17473"/>
                  <a:pt x="65695" y="15661"/>
                </a:cubicBezTo>
                <a:cubicBezTo>
                  <a:pt x="71607" y="7531"/>
                  <a:pt x="81802" y="-1656"/>
                  <a:pt x="91658" y="319"/>
                </a:cubicBezTo>
                <a:cubicBezTo>
                  <a:pt x="96401" y="1270"/>
                  <a:pt x="99982" y="5285"/>
                  <a:pt x="103853" y="8187"/>
                </a:cubicBezTo>
                <a:cubicBezTo>
                  <a:pt x="106098" y="9870"/>
                  <a:pt x="110223" y="12364"/>
                  <a:pt x="108967" y="14874"/>
                </a:cubicBezTo>
                <a:cubicBezTo>
                  <a:pt x="108039" y="16728"/>
                  <a:pt x="104532" y="15375"/>
                  <a:pt x="103066" y="16841"/>
                </a:cubicBezTo>
                <a:cubicBezTo>
                  <a:pt x="100655" y="19252"/>
                  <a:pt x="105903" y="25179"/>
                  <a:pt x="103066" y="27069"/>
                </a:cubicBezTo>
                <a:cubicBezTo>
                  <a:pt x="96907" y="31172"/>
                  <a:pt x="96504" y="42754"/>
                  <a:pt x="100313" y="49099"/>
                </a:cubicBezTo>
                <a:cubicBezTo>
                  <a:pt x="103000" y="53575"/>
                  <a:pt x="111178" y="49560"/>
                  <a:pt x="115655" y="52246"/>
                </a:cubicBezTo>
                <a:cubicBezTo>
                  <a:pt x="119378" y="54479"/>
                  <a:pt x="117689" y="61443"/>
                  <a:pt x="121162" y="64048"/>
                </a:cubicBezTo>
                <a:cubicBezTo>
                  <a:pt x="124393" y="66472"/>
                  <a:pt x="129132" y="65523"/>
                  <a:pt x="132964" y="66801"/>
                </a:cubicBezTo>
                <a:cubicBezTo>
                  <a:pt x="134637" y="67359"/>
                  <a:pt x="135036" y="69756"/>
                  <a:pt x="136504" y="70735"/>
                </a:cubicBezTo>
                <a:cubicBezTo>
                  <a:pt x="140747" y="73565"/>
                  <a:pt x="146058" y="74454"/>
                  <a:pt x="151059" y="75456"/>
                </a:cubicBezTo>
                <a:cubicBezTo>
                  <a:pt x="153215" y="75888"/>
                  <a:pt x="155221" y="72956"/>
                  <a:pt x="157354" y="73489"/>
                </a:cubicBezTo>
                <a:cubicBezTo>
                  <a:pt x="162650" y="74812"/>
                  <a:pt x="167006" y="78854"/>
                  <a:pt x="172302" y="80176"/>
                </a:cubicBezTo>
                <a:cubicBezTo>
                  <a:pt x="174498" y="80724"/>
                  <a:pt x="177107" y="77740"/>
                  <a:pt x="178990" y="78996"/>
                </a:cubicBezTo>
                <a:cubicBezTo>
                  <a:pt x="180474" y="79986"/>
                  <a:pt x="180710" y="82253"/>
                  <a:pt x="182137" y="83323"/>
                </a:cubicBezTo>
                <a:cubicBezTo>
                  <a:pt x="183598" y="84419"/>
                  <a:pt x="186572" y="83594"/>
                  <a:pt x="187251" y="85290"/>
                </a:cubicBezTo>
                <a:cubicBezTo>
                  <a:pt x="188570" y="88586"/>
                  <a:pt x="186449" y="92736"/>
                  <a:pt x="188037" y="95912"/>
                </a:cubicBezTo>
                <a:cubicBezTo>
                  <a:pt x="189566" y="98970"/>
                  <a:pt x="195207" y="96654"/>
                  <a:pt x="198265" y="95125"/>
                </a:cubicBezTo>
              </a:path>
            </a:pathLst>
          </a:custGeom>
          <a:noFill/>
          <a:ln cap="flat" cmpd="sng" w="114300">
            <a:solidFill>
              <a:srgbClr val="FFFF00"/>
            </a:solidFill>
            <a:prstDash val="solid"/>
            <a:round/>
            <a:headEnd len="med" w="med" type="none"/>
            <a:tailEnd len="med" w="med" type="none"/>
          </a:ln>
        </p:spPr>
      </p:sp>
      <p:sp>
        <p:nvSpPr>
          <p:cNvPr id="248" name="Google Shape;248;p37"/>
          <p:cNvSpPr txBox="1"/>
          <p:nvPr/>
        </p:nvSpPr>
        <p:spPr>
          <a:xfrm>
            <a:off x="1095025" y="587825"/>
            <a:ext cx="154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May</a:t>
            </a:r>
            <a:endParaRPr b="1" sz="3000">
              <a:solidFill>
                <a:schemeClr val="lt1"/>
              </a:solidFill>
            </a:endParaRPr>
          </a:p>
        </p:txBody>
      </p:sp>
      <p:sp>
        <p:nvSpPr>
          <p:cNvPr id="249" name="Google Shape;249;p37"/>
          <p:cNvSpPr txBox="1"/>
          <p:nvPr/>
        </p:nvSpPr>
        <p:spPr>
          <a:xfrm>
            <a:off x="4219225" y="740225"/>
            <a:ext cx="196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October</a:t>
            </a:r>
            <a:endParaRPr b="1" sz="30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8"/>
          <p:cNvPicPr preferRelativeResize="0"/>
          <p:nvPr/>
        </p:nvPicPr>
        <p:blipFill>
          <a:blip r:embed="rId3">
            <a:alphaModFix/>
          </a:blip>
          <a:stretch>
            <a:fillRect/>
          </a:stretch>
        </p:blipFill>
        <p:spPr>
          <a:xfrm>
            <a:off x="1077400" y="388502"/>
            <a:ext cx="6825950" cy="4220700"/>
          </a:xfrm>
          <a:prstGeom prst="rect">
            <a:avLst/>
          </a:prstGeom>
          <a:noFill/>
          <a:ln>
            <a:noFill/>
          </a:ln>
        </p:spPr>
      </p:pic>
      <p:sp>
        <p:nvSpPr>
          <p:cNvPr id="255" name="Google Shape;255;p38"/>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sp>
        <p:nvSpPr>
          <p:cNvPr id="256" name="Google Shape;256;p38"/>
          <p:cNvSpPr/>
          <p:nvPr/>
        </p:nvSpPr>
        <p:spPr>
          <a:xfrm>
            <a:off x="5782400" y="1162050"/>
            <a:ext cx="936900" cy="32652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262" name="Google Shape;262;p39"/>
          <p:cNvPicPr preferRelativeResize="0"/>
          <p:nvPr/>
        </p:nvPicPr>
        <p:blipFill>
          <a:blip r:embed="rId3">
            <a:alphaModFix/>
          </a:blip>
          <a:stretch>
            <a:fillRect/>
          </a:stretch>
        </p:blipFill>
        <p:spPr>
          <a:xfrm>
            <a:off x="1714500" y="630200"/>
            <a:ext cx="5715000" cy="3533775"/>
          </a:xfrm>
          <a:prstGeom prst="rect">
            <a:avLst/>
          </a:prstGeom>
          <a:noFill/>
          <a:ln>
            <a:noFill/>
          </a:ln>
        </p:spPr>
      </p:pic>
      <p:grpSp>
        <p:nvGrpSpPr>
          <p:cNvPr id="263" name="Google Shape;263;p39"/>
          <p:cNvGrpSpPr/>
          <p:nvPr/>
        </p:nvGrpSpPr>
        <p:grpSpPr>
          <a:xfrm>
            <a:off x="2797225" y="1025425"/>
            <a:ext cx="2073900" cy="3014100"/>
            <a:chOff x="2797225" y="1025425"/>
            <a:chExt cx="2073900" cy="3014100"/>
          </a:xfrm>
        </p:grpSpPr>
        <p:sp>
          <p:nvSpPr>
            <p:cNvPr id="264" name="Google Shape;264;p39"/>
            <p:cNvSpPr/>
            <p:nvPr/>
          </p:nvSpPr>
          <p:spPr>
            <a:xfrm>
              <a:off x="3723200" y="1425625"/>
              <a:ext cx="318300" cy="26139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txBox="1"/>
            <p:nvPr/>
          </p:nvSpPr>
          <p:spPr>
            <a:xfrm>
              <a:off x="2797225" y="1025425"/>
              <a:ext cx="20739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Sep 17 2022</a:t>
              </a:r>
              <a:endParaRPr>
                <a:solidFill>
                  <a:schemeClr val="lt1"/>
                </a:solidFill>
              </a:endParaRPr>
            </a:p>
          </p:txBody>
        </p:sp>
      </p:grpSp>
      <p:grpSp>
        <p:nvGrpSpPr>
          <p:cNvPr id="266" name="Google Shape;266;p39"/>
          <p:cNvGrpSpPr/>
          <p:nvPr/>
        </p:nvGrpSpPr>
        <p:grpSpPr>
          <a:xfrm>
            <a:off x="5544275" y="1025425"/>
            <a:ext cx="2073900" cy="3014100"/>
            <a:chOff x="5544275" y="1025425"/>
            <a:chExt cx="2073900" cy="3014100"/>
          </a:xfrm>
        </p:grpSpPr>
        <p:sp>
          <p:nvSpPr>
            <p:cNvPr id="267" name="Google Shape;267;p39"/>
            <p:cNvSpPr/>
            <p:nvPr/>
          </p:nvSpPr>
          <p:spPr>
            <a:xfrm>
              <a:off x="5544275" y="1425625"/>
              <a:ext cx="318300" cy="26139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txBox="1"/>
            <p:nvPr/>
          </p:nvSpPr>
          <p:spPr>
            <a:xfrm>
              <a:off x="5544275" y="1025425"/>
              <a:ext cx="20739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Oct 17 2022</a:t>
              </a:r>
              <a:endParaRPr>
                <a:solidFill>
                  <a:schemeClr val="lt1"/>
                </a:solidFill>
              </a:endParaRPr>
            </a:p>
          </p:txBody>
        </p:sp>
      </p:grpSp>
      <p:grpSp>
        <p:nvGrpSpPr>
          <p:cNvPr id="269" name="Google Shape;269;p39"/>
          <p:cNvGrpSpPr/>
          <p:nvPr/>
        </p:nvGrpSpPr>
        <p:grpSpPr>
          <a:xfrm>
            <a:off x="3642175" y="2273725"/>
            <a:ext cx="2073900" cy="1765800"/>
            <a:chOff x="3642175" y="2273725"/>
            <a:chExt cx="2073900" cy="1765800"/>
          </a:xfrm>
        </p:grpSpPr>
        <p:sp>
          <p:nvSpPr>
            <p:cNvPr id="270" name="Google Shape;270;p39"/>
            <p:cNvSpPr/>
            <p:nvPr/>
          </p:nvSpPr>
          <p:spPr>
            <a:xfrm>
              <a:off x="4386250" y="2673925"/>
              <a:ext cx="318300" cy="13656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txBox="1"/>
            <p:nvPr/>
          </p:nvSpPr>
          <p:spPr>
            <a:xfrm>
              <a:off x="3642175" y="2273725"/>
              <a:ext cx="20739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Sep 28 2022</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t>Sept Over-forecast Bias | Forecast valid on Sept 17</a:t>
            </a:r>
            <a:endParaRPr/>
          </a:p>
        </p:txBody>
      </p:sp>
      <p:sp>
        <p:nvSpPr>
          <p:cNvPr id="277" name="Google Shape;277;p40"/>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278" name="Google Shape;278;p40"/>
          <p:cNvPicPr preferRelativeResize="0"/>
          <p:nvPr/>
        </p:nvPicPr>
        <p:blipFill>
          <a:blip r:embed="rId3">
            <a:alphaModFix/>
          </a:blip>
          <a:stretch>
            <a:fillRect/>
          </a:stretch>
        </p:blipFill>
        <p:spPr>
          <a:xfrm>
            <a:off x="152400" y="897000"/>
            <a:ext cx="3697149" cy="3618924"/>
          </a:xfrm>
          <a:prstGeom prst="rect">
            <a:avLst/>
          </a:prstGeom>
          <a:noFill/>
          <a:ln>
            <a:noFill/>
          </a:ln>
        </p:spPr>
      </p:pic>
      <p:pic>
        <p:nvPicPr>
          <p:cNvPr id="279" name="Google Shape;279;p40"/>
          <p:cNvPicPr preferRelativeResize="0"/>
          <p:nvPr/>
        </p:nvPicPr>
        <p:blipFill>
          <a:blip r:embed="rId4">
            <a:alphaModFix/>
          </a:blip>
          <a:stretch>
            <a:fillRect/>
          </a:stretch>
        </p:blipFill>
        <p:spPr>
          <a:xfrm>
            <a:off x="4584976" y="897001"/>
            <a:ext cx="3697150" cy="3605861"/>
          </a:xfrm>
          <a:prstGeom prst="rect">
            <a:avLst/>
          </a:prstGeom>
          <a:noFill/>
          <a:ln>
            <a:noFill/>
          </a:ln>
        </p:spPr>
      </p:pic>
      <p:grpSp>
        <p:nvGrpSpPr>
          <p:cNvPr id="280" name="Google Shape;280;p40"/>
          <p:cNvGrpSpPr/>
          <p:nvPr/>
        </p:nvGrpSpPr>
        <p:grpSpPr>
          <a:xfrm>
            <a:off x="212325" y="1130127"/>
            <a:ext cx="3430219" cy="2447469"/>
            <a:chOff x="1194218" y="1412343"/>
            <a:chExt cx="5773808" cy="3778707"/>
          </a:xfrm>
        </p:grpSpPr>
        <p:sp>
          <p:nvSpPr>
            <p:cNvPr id="281" name="Google Shape;281;p40"/>
            <p:cNvSpPr txBox="1"/>
            <p:nvPr/>
          </p:nvSpPr>
          <p:spPr>
            <a:xfrm>
              <a:off x="1852182" y="1412343"/>
              <a:ext cx="1951800" cy="66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282" name="Google Shape;282;p40"/>
            <p:cNvSpPr txBox="1"/>
            <p:nvPr/>
          </p:nvSpPr>
          <p:spPr>
            <a:xfrm>
              <a:off x="1194218" y="4145551"/>
              <a:ext cx="3018600" cy="10455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Forecast</a:t>
              </a:r>
              <a:br>
                <a:rPr lang="en" sz="1600">
                  <a:solidFill>
                    <a:schemeClr val="lt1"/>
                  </a:solidFill>
                </a:rPr>
              </a:br>
              <a:r>
                <a:rPr lang="en" sz="1600">
                  <a:solidFill>
                    <a:schemeClr val="lt1"/>
                  </a:solidFill>
                </a:rPr>
                <a:t>OE: 2.3 </a:t>
              </a:r>
              <a:r>
                <a:rPr lang="en" sz="1600">
                  <a:solidFill>
                    <a:schemeClr val="lt1"/>
                  </a:solidFill>
                </a:rPr>
                <a:t>10⁶km²</a:t>
              </a:r>
              <a:endParaRPr sz="1600">
                <a:solidFill>
                  <a:schemeClr val="lt1"/>
                </a:solidFill>
              </a:endParaRPr>
            </a:p>
          </p:txBody>
        </p:sp>
        <p:sp>
          <p:nvSpPr>
            <p:cNvPr id="283" name="Google Shape;283;p40"/>
            <p:cNvSpPr txBox="1"/>
            <p:nvPr/>
          </p:nvSpPr>
          <p:spPr>
            <a:xfrm>
              <a:off x="5255026" y="3011152"/>
              <a:ext cx="1713000" cy="14259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a:t>
              </a:r>
              <a:endParaRPr sz="1600">
                <a:solidFill>
                  <a:schemeClr val="lt1"/>
                </a:solidFill>
              </a:endParaRPr>
            </a:p>
            <a:p>
              <a:pPr indent="0" lvl="0" marL="0" rtl="0" algn="l">
                <a:spcBef>
                  <a:spcPts val="0"/>
                </a:spcBef>
                <a:spcAft>
                  <a:spcPts val="0"/>
                </a:spcAft>
                <a:buNone/>
              </a:pPr>
              <a:r>
                <a:rPr lang="en" sz="1600">
                  <a:solidFill>
                    <a:schemeClr val="lt1"/>
                  </a:solidFill>
                </a:rPr>
                <a:t>UE:0.34 </a:t>
              </a:r>
              <a:r>
                <a:rPr lang="en" sz="1600">
                  <a:solidFill>
                    <a:schemeClr val="lt1"/>
                  </a:solidFill>
                </a:rPr>
                <a:t>10⁶km²</a:t>
              </a:r>
              <a:endParaRPr sz="1600">
                <a:solidFill>
                  <a:schemeClr val="lt1"/>
                </a:solidFill>
              </a:endParaRPr>
            </a:p>
          </p:txBody>
        </p:sp>
      </p:grpSp>
      <p:sp>
        <p:nvSpPr>
          <p:cNvPr id="284" name="Google Shape;284;p40"/>
          <p:cNvSpPr txBox="1"/>
          <p:nvPr/>
        </p:nvSpPr>
        <p:spPr>
          <a:xfrm>
            <a:off x="109975" y="1209850"/>
            <a:ext cx="37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5" name="Google Shape;285;p40"/>
          <p:cNvSpPr txBox="1"/>
          <p:nvPr>
            <p:ph idx="1" type="body"/>
          </p:nvPr>
        </p:nvSpPr>
        <p:spPr>
          <a:xfrm>
            <a:off x="4579849" y="897000"/>
            <a:ext cx="2244600" cy="871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chemeClr val="lt1"/>
                </a:solidFill>
              </a:rPr>
              <a:t>Sept 12 Analysis</a:t>
            </a:r>
            <a:endParaRPr>
              <a:solidFill>
                <a:schemeClr val="lt1"/>
              </a:solidFill>
            </a:endParaRPr>
          </a:p>
        </p:txBody>
      </p:sp>
      <p:sp>
        <p:nvSpPr>
          <p:cNvPr id="286" name="Google Shape;286;p40"/>
          <p:cNvSpPr txBox="1"/>
          <p:nvPr/>
        </p:nvSpPr>
        <p:spPr>
          <a:xfrm>
            <a:off x="109975" y="4115725"/>
            <a:ext cx="37542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Forecast Confidence: Moderate</a:t>
            </a:r>
            <a:endParaRPr/>
          </a:p>
        </p:txBody>
      </p:sp>
      <p:grpSp>
        <p:nvGrpSpPr>
          <p:cNvPr id="287" name="Google Shape;287;p40"/>
          <p:cNvGrpSpPr/>
          <p:nvPr/>
        </p:nvGrpSpPr>
        <p:grpSpPr>
          <a:xfrm>
            <a:off x="4556450" y="897000"/>
            <a:ext cx="3754200" cy="3618925"/>
            <a:chOff x="4556450" y="897000"/>
            <a:chExt cx="3754200" cy="3618925"/>
          </a:xfrm>
        </p:grpSpPr>
        <p:pic>
          <p:nvPicPr>
            <p:cNvPr id="288" name="Google Shape;288;p40"/>
            <p:cNvPicPr preferRelativeResize="0"/>
            <p:nvPr/>
          </p:nvPicPr>
          <p:blipFill>
            <a:blip r:embed="rId5">
              <a:alphaModFix/>
            </a:blip>
            <a:stretch>
              <a:fillRect/>
            </a:stretch>
          </p:blipFill>
          <p:spPr>
            <a:xfrm>
              <a:off x="4584975" y="897000"/>
              <a:ext cx="3697150" cy="3605850"/>
            </a:xfrm>
            <a:prstGeom prst="rect">
              <a:avLst/>
            </a:prstGeom>
            <a:noFill/>
            <a:ln>
              <a:noFill/>
            </a:ln>
          </p:spPr>
        </p:pic>
        <p:sp>
          <p:nvSpPr>
            <p:cNvPr id="289" name="Google Shape;289;p40"/>
            <p:cNvSpPr txBox="1"/>
            <p:nvPr/>
          </p:nvSpPr>
          <p:spPr>
            <a:xfrm>
              <a:off x="4556450" y="4115725"/>
              <a:ext cx="37542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Analysis </a:t>
              </a:r>
              <a:r>
                <a:rPr lang="en"/>
                <a:t>Confidence: Moderate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t>Sept Over-forecast Bias | Forecast valid on Sept 17</a:t>
            </a:r>
            <a:endParaRPr/>
          </a:p>
        </p:txBody>
      </p:sp>
      <p:sp>
        <p:nvSpPr>
          <p:cNvPr id="295" name="Google Shape;295;p41"/>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296" name="Google Shape;296;p41"/>
          <p:cNvPicPr preferRelativeResize="0"/>
          <p:nvPr/>
        </p:nvPicPr>
        <p:blipFill>
          <a:blip r:embed="rId3">
            <a:alphaModFix/>
          </a:blip>
          <a:stretch>
            <a:fillRect/>
          </a:stretch>
        </p:blipFill>
        <p:spPr>
          <a:xfrm>
            <a:off x="152400" y="897000"/>
            <a:ext cx="3697149" cy="3618924"/>
          </a:xfrm>
          <a:prstGeom prst="rect">
            <a:avLst/>
          </a:prstGeom>
          <a:noFill/>
          <a:ln>
            <a:noFill/>
          </a:ln>
        </p:spPr>
      </p:pic>
      <p:grpSp>
        <p:nvGrpSpPr>
          <p:cNvPr id="297" name="Google Shape;297;p41"/>
          <p:cNvGrpSpPr/>
          <p:nvPr/>
        </p:nvGrpSpPr>
        <p:grpSpPr>
          <a:xfrm>
            <a:off x="212325" y="1130127"/>
            <a:ext cx="3430219" cy="1896478"/>
            <a:chOff x="1194219" y="1412343"/>
            <a:chExt cx="5773807" cy="2928019"/>
          </a:xfrm>
        </p:grpSpPr>
        <p:sp>
          <p:nvSpPr>
            <p:cNvPr id="298" name="Google Shape;298;p41"/>
            <p:cNvSpPr txBox="1"/>
            <p:nvPr/>
          </p:nvSpPr>
          <p:spPr>
            <a:xfrm>
              <a:off x="1852182" y="1412343"/>
              <a:ext cx="1951800" cy="66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299" name="Google Shape;299;p41"/>
            <p:cNvSpPr txBox="1"/>
            <p:nvPr/>
          </p:nvSpPr>
          <p:spPr>
            <a:xfrm>
              <a:off x="1194219" y="3674962"/>
              <a:ext cx="2267100" cy="6654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Forecast</a:t>
              </a:r>
              <a:endParaRPr sz="1600">
                <a:solidFill>
                  <a:schemeClr val="lt1"/>
                </a:solidFill>
              </a:endParaRPr>
            </a:p>
          </p:txBody>
        </p:sp>
        <p:sp>
          <p:nvSpPr>
            <p:cNvPr id="300" name="Google Shape;300;p41"/>
            <p:cNvSpPr txBox="1"/>
            <p:nvPr/>
          </p:nvSpPr>
          <p:spPr>
            <a:xfrm>
              <a:off x="5255026" y="3011152"/>
              <a:ext cx="1713000" cy="665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a:t>
              </a:r>
              <a:endParaRPr sz="1600">
                <a:solidFill>
                  <a:schemeClr val="lt1"/>
                </a:solidFill>
              </a:endParaRPr>
            </a:p>
          </p:txBody>
        </p:sp>
      </p:grpSp>
      <p:pic>
        <p:nvPicPr>
          <p:cNvPr id="301" name="Google Shape;301;p41"/>
          <p:cNvPicPr preferRelativeResize="0"/>
          <p:nvPr/>
        </p:nvPicPr>
        <p:blipFill>
          <a:blip r:embed="rId4">
            <a:alphaModFix/>
          </a:blip>
          <a:stretch>
            <a:fillRect/>
          </a:stretch>
        </p:blipFill>
        <p:spPr>
          <a:xfrm>
            <a:off x="4022875" y="1168645"/>
            <a:ext cx="4974049" cy="3075625"/>
          </a:xfrm>
          <a:prstGeom prst="rect">
            <a:avLst/>
          </a:prstGeom>
          <a:noFill/>
          <a:ln>
            <a:noFill/>
          </a:ln>
        </p:spPr>
      </p:pic>
      <p:sp>
        <p:nvSpPr>
          <p:cNvPr id="302" name="Google Shape;302;p41"/>
          <p:cNvSpPr/>
          <p:nvPr/>
        </p:nvSpPr>
        <p:spPr>
          <a:xfrm>
            <a:off x="6573325" y="2969650"/>
            <a:ext cx="841200" cy="6858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txBox="1"/>
          <p:nvPr/>
        </p:nvSpPr>
        <p:spPr>
          <a:xfrm>
            <a:off x="6351325" y="2495550"/>
            <a:ext cx="12852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Sep 17 2022</a:t>
            </a:r>
            <a:endParaRPr>
              <a:solidFill>
                <a:schemeClr val="lt1"/>
              </a:solidFill>
            </a:endParaRPr>
          </a:p>
        </p:txBody>
      </p:sp>
      <p:sp>
        <p:nvSpPr>
          <p:cNvPr id="304" name="Google Shape;304;p41"/>
          <p:cNvSpPr/>
          <p:nvPr/>
        </p:nvSpPr>
        <p:spPr>
          <a:xfrm>
            <a:off x="4335025" y="1812075"/>
            <a:ext cx="1528500" cy="10836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txBox="1"/>
          <p:nvPr/>
        </p:nvSpPr>
        <p:spPr>
          <a:xfrm>
            <a:off x="5659675" y="1944575"/>
            <a:ext cx="12852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Sep 12 2022</a:t>
            </a:r>
            <a:endParaRPr>
              <a:solidFill>
                <a:schemeClr val="lt1"/>
              </a:solidFill>
            </a:endParaRPr>
          </a:p>
        </p:txBody>
      </p:sp>
      <p:sp>
        <p:nvSpPr>
          <p:cNvPr id="306" name="Google Shape;306;p41"/>
          <p:cNvSpPr/>
          <p:nvPr/>
        </p:nvSpPr>
        <p:spPr>
          <a:xfrm>
            <a:off x="5615250" y="2533700"/>
            <a:ext cx="248400" cy="338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312" name="Google Shape;312;p42"/>
          <p:cNvPicPr preferRelativeResize="0"/>
          <p:nvPr/>
        </p:nvPicPr>
        <p:blipFill>
          <a:blip r:embed="rId3">
            <a:alphaModFix/>
          </a:blip>
          <a:stretch>
            <a:fillRect/>
          </a:stretch>
        </p:blipFill>
        <p:spPr>
          <a:xfrm>
            <a:off x="1714500" y="630200"/>
            <a:ext cx="5715000" cy="3533775"/>
          </a:xfrm>
          <a:prstGeom prst="rect">
            <a:avLst/>
          </a:prstGeom>
          <a:noFill/>
          <a:ln>
            <a:noFill/>
          </a:ln>
        </p:spPr>
      </p:pic>
      <p:grpSp>
        <p:nvGrpSpPr>
          <p:cNvPr id="313" name="Google Shape;313;p42"/>
          <p:cNvGrpSpPr/>
          <p:nvPr/>
        </p:nvGrpSpPr>
        <p:grpSpPr>
          <a:xfrm>
            <a:off x="5544275" y="1025425"/>
            <a:ext cx="2073900" cy="3014100"/>
            <a:chOff x="5544275" y="1025425"/>
            <a:chExt cx="2073900" cy="3014100"/>
          </a:xfrm>
        </p:grpSpPr>
        <p:sp>
          <p:nvSpPr>
            <p:cNvPr id="314" name="Google Shape;314;p42"/>
            <p:cNvSpPr/>
            <p:nvPr/>
          </p:nvSpPr>
          <p:spPr>
            <a:xfrm>
              <a:off x="5544275" y="1425625"/>
              <a:ext cx="318300" cy="26139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txBox="1"/>
            <p:nvPr/>
          </p:nvSpPr>
          <p:spPr>
            <a:xfrm>
              <a:off x="5544275" y="1025425"/>
              <a:ext cx="20739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Oct 17 2022</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sp>
        <p:nvSpPr>
          <p:cNvPr id="321" name="Google Shape;321;p43"/>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rgbClr val="FF9900"/>
                </a:solidFill>
              </a:rPr>
              <a:t>Oct</a:t>
            </a:r>
            <a:r>
              <a:rPr lang="en">
                <a:solidFill>
                  <a:srgbClr val="FF9900"/>
                </a:solidFill>
              </a:rPr>
              <a:t> Under-forecast Bias | Forecast valid on </a:t>
            </a:r>
            <a:r>
              <a:rPr lang="en">
                <a:solidFill>
                  <a:srgbClr val="FF9900"/>
                </a:solidFill>
              </a:rPr>
              <a:t>Oct</a:t>
            </a:r>
            <a:r>
              <a:rPr lang="en">
                <a:solidFill>
                  <a:srgbClr val="FF9900"/>
                </a:solidFill>
              </a:rPr>
              <a:t> 17</a:t>
            </a:r>
            <a:endParaRPr>
              <a:solidFill>
                <a:srgbClr val="FF9900"/>
              </a:solidFill>
            </a:endParaRPr>
          </a:p>
        </p:txBody>
      </p:sp>
      <p:pic>
        <p:nvPicPr>
          <p:cNvPr id="322" name="Google Shape;322;p43"/>
          <p:cNvPicPr preferRelativeResize="0"/>
          <p:nvPr/>
        </p:nvPicPr>
        <p:blipFill>
          <a:blip r:embed="rId3">
            <a:alphaModFix/>
          </a:blip>
          <a:stretch>
            <a:fillRect/>
          </a:stretch>
        </p:blipFill>
        <p:spPr>
          <a:xfrm>
            <a:off x="152400" y="897001"/>
            <a:ext cx="3931800" cy="3635727"/>
          </a:xfrm>
          <a:prstGeom prst="rect">
            <a:avLst/>
          </a:prstGeom>
          <a:noFill/>
          <a:ln>
            <a:noFill/>
          </a:ln>
        </p:spPr>
      </p:pic>
      <p:pic>
        <p:nvPicPr>
          <p:cNvPr id="323" name="Google Shape;323;p43"/>
          <p:cNvPicPr preferRelativeResize="0"/>
          <p:nvPr/>
        </p:nvPicPr>
        <p:blipFill>
          <a:blip r:embed="rId4">
            <a:alphaModFix/>
          </a:blip>
          <a:stretch>
            <a:fillRect/>
          </a:stretch>
        </p:blipFill>
        <p:spPr>
          <a:xfrm>
            <a:off x="5074800" y="897001"/>
            <a:ext cx="3593250" cy="3719791"/>
          </a:xfrm>
          <a:prstGeom prst="rect">
            <a:avLst/>
          </a:prstGeom>
          <a:noFill/>
          <a:ln>
            <a:noFill/>
          </a:ln>
        </p:spPr>
      </p:pic>
      <p:sp>
        <p:nvSpPr>
          <p:cNvPr id="324" name="Google Shape;324;p43"/>
          <p:cNvSpPr txBox="1"/>
          <p:nvPr/>
        </p:nvSpPr>
        <p:spPr>
          <a:xfrm>
            <a:off x="603221" y="1130127"/>
            <a:ext cx="1159564" cy="43098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325" name="Google Shape;325;p43"/>
          <p:cNvSpPr txBox="1"/>
          <p:nvPr/>
        </p:nvSpPr>
        <p:spPr>
          <a:xfrm>
            <a:off x="2463101" y="3090850"/>
            <a:ext cx="1017600" cy="923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UE:3.48 10⁶km²</a:t>
            </a:r>
            <a:endParaRPr sz="1600">
              <a:solidFill>
                <a:schemeClr val="lt1"/>
              </a:solidFill>
            </a:endParaRPr>
          </a:p>
        </p:txBody>
      </p:sp>
      <p:sp>
        <p:nvSpPr>
          <p:cNvPr id="326" name="Google Shape;326;p43"/>
          <p:cNvSpPr txBox="1"/>
          <p:nvPr>
            <p:ph idx="1" type="body"/>
          </p:nvPr>
        </p:nvSpPr>
        <p:spPr>
          <a:xfrm>
            <a:off x="4579849" y="897000"/>
            <a:ext cx="2244600" cy="871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chemeClr val="lt1"/>
                </a:solidFill>
              </a:rPr>
              <a:t>Oct </a:t>
            </a:r>
            <a:r>
              <a:rPr lang="en">
                <a:solidFill>
                  <a:schemeClr val="lt1"/>
                </a:solidFill>
              </a:rPr>
              <a:t>12 Analysis</a:t>
            </a:r>
            <a:endParaRPr>
              <a:solidFill>
                <a:schemeClr val="lt1"/>
              </a:solidFill>
            </a:endParaRPr>
          </a:p>
        </p:txBody>
      </p:sp>
      <p:sp>
        <p:nvSpPr>
          <p:cNvPr id="327" name="Google Shape;327;p43"/>
          <p:cNvSpPr txBox="1"/>
          <p:nvPr/>
        </p:nvSpPr>
        <p:spPr>
          <a:xfrm>
            <a:off x="109975" y="4115725"/>
            <a:ext cx="37542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Forecast Confidence: Moderate</a:t>
            </a:r>
            <a:endParaRPr/>
          </a:p>
        </p:txBody>
      </p:sp>
      <p:grpSp>
        <p:nvGrpSpPr>
          <p:cNvPr id="328" name="Google Shape;328;p43"/>
          <p:cNvGrpSpPr/>
          <p:nvPr/>
        </p:nvGrpSpPr>
        <p:grpSpPr>
          <a:xfrm>
            <a:off x="5062949" y="897000"/>
            <a:ext cx="3605251" cy="3720225"/>
            <a:chOff x="5062949" y="897000"/>
            <a:chExt cx="3605251" cy="3720225"/>
          </a:xfrm>
        </p:grpSpPr>
        <p:pic>
          <p:nvPicPr>
            <p:cNvPr id="329" name="Google Shape;329;p43"/>
            <p:cNvPicPr preferRelativeResize="0"/>
            <p:nvPr/>
          </p:nvPicPr>
          <p:blipFill>
            <a:blip r:embed="rId5">
              <a:alphaModFix/>
            </a:blip>
            <a:stretch>
              <a:fillRect/>
            </a:stretch>
          </p:blipFill>
          <p:spPr>
            <a:xfrm>
              <a:off x="5062949" y="897000"/>
              <a:ext cx="3593250" cy="3720225"/>
            </a:xfrm>
            <a:prstGeom prst="rect">
              <a:avLst/>
            </a:prstGeom>
            <a:noFill/>
            <a:ln>
              <a:noFill/>
            </a:ln>
          </p:spPr>
        </p:pic>
        <p:sp>
          <p:nvSpPr>
            <p:cNvPr id="330" name="Google Shape;330;p43"/>
            <p:cNvSpPr txBox="1"/>
            <p:nvPr/>
          </p:nvSpPr>
          <p:spPr>
            <a:xfrm>
              <a:off x="5074800" y="4217025"/>
              <a:ext cx="35934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Analysis </a:t>
              </a:r>
              <a:r>
                <a:rPr lang="en"/>
                <a:t>Confidence: Moderate to High</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457200" y="-30162"/>
            <a:ext cx="8229600" cy="594300"/>
          </a:xfrm>
          <a:prstGeom prst="rect">
            <a:avLst/>
          </a:prstGeom>
          <a:noFill/>
          <a:ln>
            <a:noFill/>
          </a:ln>
        </p:spPr>
        <p:txBody>
          <a:bodyPr anchorCtr="0" anchor="t" bIns="45700" lIns="0" spcFirstLastPara="1" rIns="0" wrap="square" tIns="45700">
            <a:normAutofit/>
          </a:bodyPr>
          <a:lstStyle/>
          <a:p>
            <a:pPr indent="0" lvl="0" marL="0" rtl="0" algn="ctr">
              <a:lnSpc>
                <a:spcPct val="90000"/>
              </a:lnSpc>
              <a:spcBef>
                <a:spcPts val="0"/>
              </a:spcBef>
              <a:spcAft>
                <a:spcPts val="0"/>
              </a:spcAft>
              <a:buSzPts val="3200"/>
              <a:buNone/>
            </a:pPr>
            <a:r>
              <a:rPr lang="en"/>
              <a:t>Overview</a:t>
            </a:r>
            <a:endParaRPr/>
          </a:p>
        </p:txBody>
      </p:sp>
      <p:pic>
        <p:nvPicPr>
          <p:cNvPr id="129" name="Google Shape;129;p26"/>
          <p:cNvPicPr preferRelativeResize="0"/>
          <p:nvPr/>
        </p:nvPicPr>
        <p:blipFill>
          <a:blip r:embed="rId3">
            <a:alphaModFix/>
          </a:blip>
          <a:stretch>
            <a:fillRect/>
          </a:stretch>
        </p:blipFill>
        <p:spPr>
          <a:xfrm>
            <a:off x="2999362" y="564150"/>
            <a:ext cx="6040883" cy="3893551"/>
          </a:xfrm>
          <a:prstGeom prst="rect">
            <a:avLst/>
          </a:prstGeom>
          <a:noFill/>
          <a:ln>
            <a:noFill/>
          </a:ln>
        </p:spPr>
      </p:pic>
      <p:sp>
        <p:nvSpPr>
          <p:cNvPr id="130" name="Google Shape;130;p26"/>
          <p:cNvSpPr txBox="1"/>
          <p:nvPr>
            <p:ph type="title"/>
          </p:nvPr>
        </p:nvSpPr>
        <p:spPr>
          <a:xfrm>
            <a:off x="77800" y="1550700"/>
            <a:ext cx="2880300" cy="594300"/>
          </a:xfrm>
          <a:prstGeom prst="rect">
            <a:avLst/>
          </a:prstGeom>
          <a:noFill/>
          <a:ln>
            <a:noFill/>
          </a:ln>
        </p:spPr>
        <p:txBody>
          <a:bodyPr anchorCtr="0" anchor="t" bIns="45700" lIns="0" spcFirstLastPara="1" rIns="0" wrap="square" tIns="45700">
            <a:normAutofit fontScale="90000"/>
          </a:bodyPr>
          <a:lstStyle/>
          <a:p>
            <a:pPr indent="0" lvl="0" marL="0" rtl="0" algn="ctr">
              <a:lnSpc>
                <a:spcPct val="90000"/>
              </a:lnSpc>
              <a:spcBef>
                <a:spcPts val="0"/>
              </a:spcBef>
              <a:spcAft>
                <a:spcPts val="0"/>
              </a:spcAft>
              <a:buSzPct val="145454"/>
              <a:buNone/>
            </a:pPr>
            <a:r>
              <a:rPr lang="en" sz="2200"/>
              <a:t>Why the sea ice edge?</a:t>
            </a:r>
            <a:br>
              <a:rPr lang="en" sz="2200"/>
            </a:br>
            <a:endParaRPr sz="2200"/>
          </a:p>
          <a:p>
            <a:pPr indent="0" lvl="0" marL="0" rtl="0" algn="ctr">
              <a:lnSpc>
                <a:spcPct val="90000"/>
              </a:lnSpc>
              <a:spcBef>
                <a:spcPts val="0"/>
              </a:spcBef>
              <a:spcAft>
                <a:spcPts val="0"/>
              </a:spcAft>
              <a:buSzPct val="145454"/>
              <a:buNone/>
            </a:pPr>
            <a:r>
              <a:rPr lang="en" sz="2200"/>
              <a:t>Accurate sea ice edge forecasts are essential for the operations and planning in the Arctic</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a:blip r:embed="rId3">
            <a:alphaModFix/>
          </a:blip>
          <a:stretch>
            <a:fillRect/>
          </a:stretch>
        </p:blipFill>
        <p:spPr>
          <a:xfrm>
            <a:off x="3955400" y="1157875"/>
            <a:ext cx="5097975" cy="3152250"/>
          </a:xfrm>
          <a:prstGeom prst="rect">
            <a:avLst/>
          </a:prstGeom>
          <a:noFill/>
          <a:ln>
            <a:noFill/>
          </a:ln>
        </p:spPr>
      </p:pic>
      <p:sp>
        <p:nvSpPr>
          <p:cNvPr id="336" name="Google Shape;336;p44"/>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sp>
        <p:nvSpPr>
          <p:cNvPr id="337" name="Google Shape;337;p44"/>
          <p:cNvSpPr/>
          <p:nvPr/>
        </p:nvSpPr>
        <p:spPr>
          <a:xfrm>
            <a:off x="6942250" y="1533925"/>
            <a:ext cx="841200" cy="6858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txBox="1"/>
          <p:nvPr/>
        </p:nvSpPr>
        <p:spPr>
          <a:xfrm>
            <a:off x="6713725" y="896988"/>
            <a:ext cx="12852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Oct </a:t>
            </a:r>
            <a:r>
              <a:rPr lang="en">
                <a:solidFill>
                  <a:schemeClr val="lt1"/>
                </a:solidFill>
              </a:rPr>
              <a:t>17 2022</a:t>
            </a:r>
            <a:endParaRPr>
              <a:solidFill>
                <a:schemeClr val="lt1"/>
              </a:solidFill>
            </a:endParaRPr>
          </a:p>
        </p:txBody>
      </p:sp>
      <p:pic>
        <p:nvPicPr>
          <p:cNvPr id="339" name="Google Shape;339;p44"/>
          <p:cNvPicPr preferRelativeResize="0"/>
          <p:nvPr/>
        </p:nvPicPr>
        <p:blipFill>
          <a:blip r:embed="rId4">
            <a:alphaModFix/>
          </a:blip>
          <a:stretch>
            <a:fillRect/>
          </a:stretch>
        </p:blipFill>
        <p:spPr>
          <a:xfrm>
            <a:off x="152400" y="897001"/>
            <a:ext cx="3931800" cy="3635727"/>
          </a:xfrm>
          <a:prstGeom prst="rect">
            <a:avLst/>
          </a:prstGeom>
          <a:noFill/>
          <a:ln>
            <a:noFill/>
          </a:ln>
        </p:spPr>
      </p:pic>
      <p:grpSp>
        <p:nvGrpSpPr>
          <p:cNvPr id="340" name="Google Shape;340;p44"/>
          <p:cNvGrpSpPr/>
          <p:nvPr/>
        </p:nvGrpSpPr>
        <p:grpSpPr>
          <a:xfrm>
            <a:off x="603221" y="1130127"/>
            <a:ext cx="2838748" cy="2321853"/>
            <a:chOff x="1852182" y="1412343"/>
            <a:chExt cx="4778232" cy="3584766"/>
          </a:xfrm>
        </p:grpSpPr>
        <p:sp>
          <p:nvSpPr>
            <p:cNvPr id="341" name="Google Shape;341;p44"/>
            <p:cNvSpPr txBox="1"/>
            <p:nvPr/>
          </p:nvSpPr>
          <p:spPr>
            <a:xfrm>
              <a:off x="1852182" y="1412343"/>
              <a:ext cx="1951800" cy="66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342" name="Google Shape;342;p44"/>
            <p:cNvSpPr txBox="1"/>
            <p:nvPr/>
          </p:nvSpPr>
          <p:spPr>
            <a:xfrm>
              <a:off x="4917414" y="4331709"/>
              <a:ext cx="1713000" cy="665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a:t>
              </a:r>
              <a:endParaRPr sz="1600">
                <a:solidFill>
                  <a:schemeClr val="lt1"/>
                </a:solidFill>
              </a:endParaRPr>
            </a:p>
          </p:txBody>
        </p:sp>
      </p:grpSp>
      <p:sp>
        <p:nvSpPr>
          <p:cNvPr id="343" name="Google Shape;343;p44"/>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rgbClr val="FF9900"/>
                </a:solidFill>
              </a:rPr>
              <a:t>Oct Under-forecast Bias | Forecast valid on Oct 17</a:t>
            </a:r>
            <a:endParaRPr>
              <a:solidFill>
                <a:srgbClr val="FF9900"/>
              </a:solidFill>
            </a:endParaRPr>
          </a:p>
        </p:txBody>
      </p:sp>
      <p:sp>
        <p:nvSpPr>
          <p:cNvPr id="344" name="Google Shape;344;p44"/>
          <p:cNvSpPr/>
          <p:nvPr/>
        </p:nvSpPr>
        <p:spPr>
          <a:xfrm>
            <a:off x="4620775" y="2703875"/>
            <a:ext cx="1475100" cy="996900"/>
          </a:xfrm>
          <a:prstGeom prst="rect">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txBox="1"/>
          <p:nvPr/>
        </p:nvSpPr>
        <p:spPr>
          <a:xfrm>
            <a:off x="5099225" y="2090938"/>
            <a:ext cx="12852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Oct 12 2022</a:t>
            </a:r>
            <a:endParaRPr>
              <a:solidFill>
                <a:schemeClr val="lt1"/>
              </a:solidFill>
            </a:endParaRPr>
          </a:p>
        </p:txBody>
      </p:sp>
      <p:sp>
        <p:nvSpPr>
          <p:cNvPr id="346" name="Google Shape;346;p44"/>
          <p:cNvSpPr/>
          <p:nvPr/>
        </p:nvSpPr>
        <p:spPr>
          <a:xfrm>
            <a:off x="5727050" y="2744250"/>
            <a:ext cx="310200" cy="463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352" name="Google Shape;352;p45"/>
          <p:cNvPicPr preferRelativeResize="0"/>
          <p:nvPr/>
        </p:nvPicPr>
        <p:blipFill>
          <a:blip r:embed="rId3">
            <a:alphaModFix/>
          </a:blip>
          <a:stretch>
            <a:fillRect/>
          </a:stretch>
        </p:blipFill>
        <p:spPr>
          <a:xfrm>
            <a:off x="1714500" y="630200"/>
            <a:ext cx="5715000" cy="3533775"/>
          </a:xfrm>
          <a:prstGeom prst="rect">
            <a:avLst/>
          </a:prstGeom>
          <a:noFill/>
          <a:ln>
            <a:noFill/>
          </a:ln>
        </p:spPr>
      </p:pic>
      <p:grpSp>
        <p:nvGrpSpPr>
          <p:cNvPr id="353" name="Google Shape;353;p45"/>
          <p:cNvGrpSpPr/>
          <p:nvPr/>
        </p:nvGrpSpPr>
        <p:grpSpPr>
          <a:xfrm>
            <a:off x="3642175" y="2273725"/>
            <a:ext cx="2073900" cy="1765800"/>
            <a:chOff x="3642175" y="2273725"/>
            <a:chExt cx="2073900" cy="1765800"/>
          </a:xfrm>
        </p:grpSpPr>
        <p:sp>
          <p:nvSpPr>
            <p:cNvPr id="354" name="Google Shape;354;p45"/>
            <p:cNvSpPr/>
            <p:nvPr/>
          </p:nvSpPr>
          <p:spPr>
            <a:xfrm>
              <a:off x="4386250" y="2673925"/>
              <a:ext cx="318300" cy="13656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txBox="1"/>
            <p:nvPr/>
          </p:nvSpPr>
          <p:spPr>
            <a:xfrm>
              <a:off x="3642175" y="2273725"/>
              <a:ext cx="2073900" cy="400200"/>
            </a:xfrm>
            <a:prstGeom prst="rect">
              <a:avLst/>
            </a:prstGeom>
            <a:solidFill>
              <a:srgbClr val="003087"/>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Sep 28 2022</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6"/>
          <p:cNvPicPr preferRelativeResize="0"/>
          <p:nvPr/>
        </p:nvPicPr>
        <p:blipFill>
          <a:blip r:embed="rId3">
            <a:alphaModFix/>
          </a:blip>
          <a:stretch>
            <a:fillRect/>
          </a:stretch>
        </p:blipFill>
        <p:spPr>
          <a:xfrm>
            <a:off x="120150" y="774625"/>
            <a:ext cx="4744800" cy="3182600"/>
          </a:xfrm>
          <a:prstGeom prst="rect">
            <a:avLst/>
          </a:prstGeom>
          <a:noFill/>
          <a:ln>
            <a:noFill/>
          </a:ln>
        </p:spPr>
      </p:pic>
      <p:sp>
        <p:nvSpPr>
          <p:cNvPr id="361" name="Google Shape;361;p46"/>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sp>
        <p:nvSpPr>
          <p:cNvPr id="362" name="Google Shape;362;p46"/>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chemeClr val="dk2"/>
                </a:solidFill>
              </a:rPr>
              <a:t>Sept</a:t>
            </a:r>
            <a:r>
              <a:rPr lang="en">
                <a:solidFill>
                  <a:schemeClr val="dk2"/>
                </a:solidFill>
              </a:rPr>
              <a:t> Less Bias | </a:t>
            </a:r>
            <a:r>
              <a:rPr lang="en">
                <a:solidFill>
                  <a:schemeClr val="dk2"/>
                </a:solidFill>
              </a:rPr>
              <a:t>Sept 23</a:t>
            </a:r>
            <a:r>
              <a:rPr lang="en">
                <a:solidFill>
                  <a:schemeClr val="dk2"/>
                </a:solidFill>
              </a:rPr>
              <a:t> Forecast valid on </a:t>
            </a:r>
            <a:r>
              <a:rPr lang="en">
                <a:solidFill>
                  <a:schemeClr val="dk2"/>
                </a:solidFill>
              </a:rPr>
              <a:t>Sept 28</a:t>
            </a:r>
            <a:endParaRPr>
              <a:solidFill>
                <a:schemeClr val="dk2"/>
              </a:solidFill>
            </a:endParaRPr>
          </a:p>
        </p:txBody>
      </p:sp>
      <p:sp>
        <p:nvSpPr>
          <p:cNvPr id="363" name="Google Shape;363;p46"/>
          <p:cNvSpPr txBox="1"/>
          <p:nvPr/>
        </p:nvSpPr>
        <p:spPr>
          <a:xfrm>
            <a:off x="603221" y="1130127"/>
            <a:ext cx="115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364" name="Google Shape;364;p46"/>
          <p:cNvSpPr txBox="1"/>
          <p:nvPr/>
        </p:nvSpPr>
        <p:spPr>
          <a:xfrm>
            <a:off x="2463101" y="3090850"/>
            <a:ext cx="1017600" cy="923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UE:0.33 10⁶km²</a:t>
            </a:r>
            <a:endParaRPr sz="1600">
              <a:solidFill>
                <a:schemeClr val="lt1"/>
              </a:solidFill>
            </a:endParaRPr>
          </a:p>
        </p:txBody>
      </p:sp>
      <p:sp>
        <p:nvSpPr>
          <p:cNvPr id="365" name="Google Shape;365;p46"/>
          <p:cNvSpPr txBox="1"/>
          <p:nvPr/>
        </p:nvSpPr>
        <p:spPr>
          <a:xfrm>
            <a:off x="212325" y="2900425"/>
            <a:ext cx="1793400" cy="6771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Forecast</a:t>
            </a:r>
            <a:br>
              <a:rPr lang="en" sz="1600">
                <a:solidFill>
                  <a:schemeClr val="lt1"/>
                </a:solidFill>
              </a:rPr>
            </a:br>
            <a:r>
              <a:rPr lang="en" sz="1600">
                <a:solidFill>
                  <a:schemeClr val="lt1"/>
                </a:solidFill>
              </a:rPr>
              <a:t>OE: 0.47 10⁶km²</a:t>
            </a:r>
            <a:endParaRPr sz="1600">
              <a:solidFill>
                <a:schemeClr val="lt1"/>
              </a:solidFill>
            </a:endParaRPr>
          </a:p>
        </p:txBody>
      </p:sp>
      <p:pic>
        <p:nvPicPr>
          <p:cNvPr id="366" name="Google Shape;366;p46"/>
          <p:cNvPicPr preferRelativeResize="0"/>
          <p:nvPr/>
        </p:nvPicPr>
        <p:blipFill>
          <a:blip r:embed="rId4">
            <a:alphaModFix/>
          </a:blip>
          <a:stretch>
            <a:fillRect/>
          </a:stretch>
        </p:blipFill>
        <p:spPr>
          <a:xfrm>
            <a:off x="3825675" y="824675"/>
            <a:ext cx="5176251" cy="3483850"/>
          </a:xfrm>
          <a:prstGeom prst="rect">
            <a:avLst/>
          </a:prstGeom>
          <a:noFill/>
          <a:ln>
            <a:noFill/>
          </a:ln>
        </p:spPr>
      </p:pic>
      <p:sp>
        <p:nvSpPr>
          <p:cNvPr id="367" name="Google Shape;367;p46"/>
          <p:cNvSpPr txBox="1"/>
          <p:nvPr/>
        </p:nvSpPr>
        <p:spPr>
          <a:xfrm>
            <a:off x="4485626" y="2984950"/>
            <a:ext cx="1017600" cy="6771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9/28</a:t>
            </a:r>
            <a:endParaRPr sz="1600">
              <a:solidFill>
                <a:schemeClr val="lt1"/>
              </a:solidFill>
            </a:endParaRPr>
          </a:p>
        </p:txBody>
      </p:sp>
      <p:sp>
        <p:nvSpPr>
          <p:cNvPr id="368" name="Google Shape;368;p46"/>
          <p:cNvSpPr txBox="1"/>
          <p:nvPr/>
        </p:nvSpPr>
        <p:spPr>
          <a:xfrm>
            <a:off x="7303726" y="1561225"/>
            <a:ext cx="1017600" cy="6771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Analysis 9/23</a:t>
            </a:r>
            <a:endParaRPr sz="1600">
              <a:solidFill>
                <a:schemeClr val="dk2"/>
              </a:solidFill>
            </a:endParaRPr>
          </a:p>
        </p:txBody>
      </p:sp>
      <p:sp>
        <p:nvSpPr>
          <p:cNvPr id="369" name="Google Shape;369;p46"/>
          <p:cNvSpPr txBox="1"/>
          <p:nvPr/>
        </p:nvSpPr>
        <p:spPr>
          <a:xfrm>
            <a:off x="109975" y="4115725"/>
            <a:ext cx="37542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Forecast Confidence: High</a:t>
            </a:r>
            <a:endParaRPr/>
          </a:p>
        </p:txBody>
      </p:sp>
      <p:sp>
        <p:nvSpPr>
          <p:cNvPr id="370" name="Google Shape;370;p46"/>
          <p:cNvSpPr txBox="1"/>
          <p:nvPr/>
        </p:nvSpPr>
        <p:spPr>
          <a:xfrm>
            <a:off x="3864175" y="3887125"/>
            <a:ext cx="5137800" cy="400200"/>
          </a:xfrm>
          <a:prstGeom prst="rect">
            <a:avLst/>
          </a:prstGeom>
          <a:solidFill>
            <a:srgbClr val="D1D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Analysis </a:t>
            </a:r>
            <a:r>
              <a:rPr lang="en"/>
              <a:t>Confidence: High to Moderate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7"/>
          <p:cNvPicPr preferRelativeResize="0"/>
          <p:nvPr/>
        </p:nvPicPr>
        <p:blipFill>
          <a:blip r:embed="rId3">
            <a:alphaModFix/>
          </a:blip>
          <a:stretch>
            <a:fillRect/>
          </a:stretch>
        </p:blipFill>
        <p:spPr>
          <a:xfrm>
            <a:off x="120150" y="774625"/>
            <a:ext cx="4744800" cy="3182600"/>
          </a:xfrm>
          <a:prstGeom prst="rect">
            <a:avLst/>
          </a:prstGeom>
          <a:noFill/>
          <a:ln>
            <a:noFill/>
          </a:ln>
        </p:spPr>
      </p:pic>
      <p:sp>
        <p:nvSpPr>
          <p:cNvPr id="376" name="Google Shape;376;p47"/>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sp>
        <p:nvSpPr>
          <p:cNvPr id="377" name="Google Shape;377;p47"/>
          <p:cNvSpPr txBox="1"/>
          <p:nvPr>
            <p:ph idx="1" type="body"/>
          </p:nvPr>
        </p:nvSpPr>
        <p:spPr>
          <a:xfrm>
            <a:off x="405612" y="338409"/>
            <a:ext cx="7820100" cy="406200"/>
          </a:xfrm>
          <a:prstGeom prst="rect">
            <a:avLst/>
          </a:prstGeom>
        </p:spPr>
        <p:txBody>
          <a:bodyPr anchorCtr="0" anchor="t" bIns="45700" lIns="0" spcFirstLastPara="1" rIns="0" wrap="square" tIns="0">
            <a:normAutofit/>
          </a:bodyPr>
          <a:lstStyle/>
          <a:p>
            <a:pPr indent="0" lvl="0" marL="0" rtl="0" algn="l">
              <a:spcBef>
                <a:spcPts val="1000"/>
              </a:spcBef>
              <a:spcAft>
                <a:spcPts val="0"/>
              </a:spcAft>
              <a:buNone/>
            </a:pPr>
            <a:r>
              <a:rPr lang="en">
                <a:solidFill>
                  <a:schemeClr val="dk2"/>
                </a:solidFill>
              </a:rPr>
              <a:t>Sept Less Bias | Sept 23 Forecast valid on Sept 28</a:t>
            </a:r>
            <a:endParaRPr>
              <a:solidFill>
                <a:schemeClr val="dk2"/>
              </a:solidFill>
            </a:endParaRPr>
          </a:p>
        </p:txBody>
      </p:sp>
      <p:sp>
        <p:nvSpPr>
          <p:cNvPr id="378" name="Google Shape;378;p47"/>
          <p:cNvSpPr txBox="1"/>
          <p:nvPr/>
        </p:nvSpPr>
        <p:spPr>
          <a:xfrm>
            <a:off x="603221" y="1130127"/>
            <a:ext cx="115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Overlap</a:t>
            </a:r>
            <a:endParaRPr sz="1600">
              <a:solidFill>
                <a:schemeClr val="lt1"/>
              </a:solidFill>
            </a:endParaRPr>
          </a:p>
        </p:txBody>
      </p:sp>
      <p:sp>
        <p:nvSpPr>
          <p:cNvPr id="379" name="Google Shape;379;p47"/>
          <p:cNvSpPr txBox="1"/>
          <p:nvPr/>
        </p:nvSpPr>
        <p:spPr>
          <a:xfrm>
            <a:off x="2463101" y="3090850"/>
            <a:ext cx="1017600" cy="923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UE:0.33 10⁶km²</a:t>
            </a:r>
            <a:endParaRPr sz="1600">
              <a:solidFill>
                <a:schemeClr val="lt1"/>
              </a:solidFill>
            </a:endParaRPr>
          </a:p>
        </p:txBody>
      </p:sp>
      <p:sp>
        <p:nvSpPr>
          <p:cNvPr id="380" name="Google Shape;380;p47"/>
          <p:cNvSpPr txBox="1"/>
          <p:nvPr/>
        </p:nvSpPr>
        <p:spPr>
          <a:xfrm>
            <a:off x="212325" y="2900425"/>
            <a:ext cx="1793400" cy="6771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Forecast</a:t>
            </a:r>
            <a:br>
              <a:rPr lang="en" sz="1600">
                <a:solidFill>
                  <a:schemeClr val="lt1"/>
                </a:solidFill>
              </a:rPr>
            </a:br>
            <a:r>
              <a:rPr lang="en" sz="1600">
                <a:solidFill>
                  <a:schemeClr val="lt1"/>
                </a:solidFill>
              </a:rPr>
              <a:t>OE: 0.47 10⁶km²</a:t>
            </a:r>
            <a:endParaRPr sz="1600">
              <a:solidFill>
                <a:schemeClr val="lt1"/>
              </a:solidFill>
            </a:endParaRPr>
          </a:p>
        </p:txBody>
      </p:sp>
      <p:pic>
        <p:nvPicPr>
          <p:cNvPr id="381" name="Google Shape;381;p47"/>
          <p:cNvPicPr preferRelativeResize="0"/>
          <p:nvPr/>
        </p:nvPicPr>
        <p:blipFill>
          <a:blip r:embed="rId4">
            <a:alphaModFix/>
          </a:blip>
          <a:stretch>
            <a:fillRect/>
          </a:stretch>
        </p:blipFill>
        <p:spPr>
          <a:xfrm>
            <a:off x="3871700" y="803535"/>
            <a:ext cx="5053526" cy="31247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a:t>
            </a:r>
            <a:r>
              <a:rPr lang="en" sz="1600">
                <a:solidFill>
                  <a:srgbClr val="003087"/>
                </a:solidFill>
              </a:rPr>
              <a:t>QUESTIONS</a:t>
            </a:r>
            <a:r>
              <a:rPr b="1" lang="en" sz="1600">
                <a:solidFill>
                  <a:srgbClr val="003087"/>
                </a:solidFill>
              </a:rPr>
              <a:t> </a:t>
            </a:r>
            <a:r>
              <a:rPr lang="en" sz="1600">
                <a:solidFill>
                  <a:srgbClr val="003087"/>
                </a:solidFill>
              </a:rPr>
              <a:t>     METHODS      </a:t>
            </a:r>
            <a:r>
              <a:rPr b="1" lang="en" sz="1600">
                <a:solidFill>
                  <a:srgbClr val="003087"/>
                </a:solidFill>
              </a:rPr>
              <a:t>RESULTS</a:t>
            </a:r>
            <a:r>
              <a:rPr lang="en" sz="1600">
                <a:solidFill>
                  <a:srgbClr val="003087"/>
                </a:solidFill>
              </a:rPr>
              <a:t>      FUTURE</a:t>
            </a:r>
            <a:endParaRPr sz="1600">
              <a:solidFill>
                <a:srgbClr val="003087"/>
              </a:solidFill>
            </a:endParaRPr>
          </a:p>
        </p:txBody>
      </p:sp>
      <p:sp>
        <p:nvSpPr>
          <p:cNvPr id="387" name="Google Shape;387;p48"/>
          <p:cNvSpPr txBox="1"/>
          <p:nvPr>
            <p:ph type="title"/>
          </p:nvPr>
        </p:nvSpPr>
        <p:spPr>
          <a:xfrm>
            <a:off x="284675" y="489350"/>
            <a:ext cx="8375400" cy="591000"/>
          </a:xfrm>
          <a:prstGeom prst="rect">
            <a:avLst/>
          </a:prstGeom>
        </p:spPr>
        <p:txBody>
          <a:bodyPr anchorCtr="0" anchor="t" bIns="45700" lIns="0" spcFirstLastPara="1" rIns="0" wrap="square" tIns="45700">
            <a:normAutofit fontScale="90000"/>
          </a:bodyPr>
          <a:lstStyle/>
          <a:p>
            <a:pPr indent="0" lvl="0" marL="0" rtl="0" algn="l">
              <a:lnSpc>
                <a:spcPct val="150000"/>
              </a:lnSpc>
              <a:spcBef>
                <a:spcPts val="0"/>
              </a:spcBef>
              <a:spcAft>
                <a:spcPts val="0"/>
              </a:spcAft>
              <a:buNone/>
            </a:pPr>
            <a:r>
              <a:rPr lang="en" sz="3133">
                <a:solidFill>
                  <a:schemeClr val="dk2"/>
                </a:solidFill>
              </a:rPr>
              <a:t>Q: What impacts the forecast ice edge accuracy?</a:t>
            </a:r>
            <a:endParaRPr sz="3133">
              <a:solidFill>
                <a:schemeClr val="dk2"/>
              </a:solidFill>
            </a:endParaRPr>
          </a:p>
          <a:p>
            <a:pPr indent="0" lvl="0" marL="0" rtl="0" algn="l">
              <a:lnSpc>
                <a:spcPct val="150000"/>
              </a:lnSpc>
              <a:spcBef>
                <a:spcPts val="0"/>
              </a:spcBef>
              <a:spcAft>
                <a:spcPts val="0"/>
              </a:spcAft>
              <a:buNone/>
            </a:pPr>
            <a:r>
              <a:t/>
            </a:r>
            <a:endParaRPr sz="2466">
              <a:solidFill>
                <a:srgbClr val="0085CA"/>
              </a:solidFill>
            </a:endParaRPr>
          </a:p>
        </p:txBody>
      </p:sp>
      <p:sp>
        <p:nvSpPr>
          <p:cNvPr id="388" name="Google Shape;388;p48"/>
          <p:cNvSpPr txBox="1"/>
          <p:nvPr/>
        </p:nvSpPr>
        <p:spPr>
          <a:xfrm>
            <a:off x="284675" y="1308950"/>
            <a:ext cx="84021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rgbClr val="0085CA"/>
                </a:solidFill>
              </a:rPr>
              <a:t>1. Weather pattern changes vs. persistence</a:t>
            </a:r>
            <a:endParaRPr sz="2200"/>
          </a:p>
        </p:txBody>
      </p:sp>
      <p:sp>
        <p:nvSpPr>
          <p:cNvPr id="389" name="Google Shape;389;p48"/>
          <p:cNvSpPr txBox="1"/>
          <p:nvPr/>
        </p:nvSpPr>
        <p:spPr>
          <a:xfrm>
            <a:off x="284675" y="1898150"/>
            <a:ext cx="81003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rgbClr val="0085CA"/>
                </a:solidFill>
              </a:rPr>
              <a:t>2</a:t>
            </a:r>
            <a:r>
              <a:rPr b="1" lang="en" sz="2200">
                <a:solidFill>
                  <a:srgbClr val="0085CA"/>
                </a:solidFill>
              </a:rPr>
              <a:t>. How much weight did we give model guidance?</a:t>
            </a:r>
            <a:endParaRPr sz="2200"/>
          </a:p>
        </p:txBody>
      </p:sp>
      <p:sp>
        <p:nvSpPr>
          <p:cNvPr id="390" name="Google Shape;390;p48"/>
          <p:cNvSpPr txBox="1"/>
          <p:nvPr/>
        </p:nvSpPr>
        <p:spPr>
          <a:xfrm>
            <a:off x="284675" y="2942550"/>
            <a:ext cx="8375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0085CA"/>
                </a:solidFill>
              </a:rPr>
              <a:t>3</a:t>
            </a:r>
            <a:r>
              <a:rPr b="1" lang="en" sz="1800">
                <a:solidFill>
                  <a:srgbClr val="0085CA"/>
                </a:solidFill>
              </a:rPr>
              <a:t>. How long is the ice edge (longer = more room for error)</a:t>
            </a:r>
            <a:endParaRPr sz="1800"/>
          </a:p>
        </p:txBody>
      </p:sp>
      <p:sp>
        <p:nvSpPr>
          <p:cNvPr id="391" name="Google Shape;391;p48"/>
          <p:cNvSpPr txBox="1"/>
          <p:nvPr/>
        </p:nvSpPr>
        <p:spPr>
          <a:xfrm>
            <a:off x="284675" y="3423925"/>
            <a:ext cx="86868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0085CA"/>
                </a:solidFill>
              </a:rPr>
              <a:t>4</a:t>
            </a:r>
            <a:r>
              <a:rPr b="1" lang="en" sz="1800">
                <a:solidFill>
                  <a:srgbClr val="0085CA"/>
                </a:solidFill>
              </a:rPr>
              <a:t>. Did we have imagery to for the analysis (ground truth)?</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a:t>
            </a:r>
            <a:r>
              <a:rPr b="1" lang="en" sz="1600">
                <a:solidFill>
                  <a:srgbClr val="003087"/>
                </a:solidFill>
              </a:rPr>
              <a:t> </a:t>
            </a:r>
            <a:r>
              <a:rPr lang="en" sz="1600">
                <a:solidFill>
                  <a:srgbClr val="003087"/>
                </a:solidFill>
              </a:rPr>
              <a:t>     METHODS      </a:t>
            </a:r>
            <a:r>
              <a:rPr lang="en" sz="1600">
                <a:solidFill>
                  <a:srgbClr val="003087"/>
                </a:solidFill>
              </a:rPr>
              <a:t>RESULTS</a:t>
            </a:r>
            <a:r>
              <a:rPr lang="en" sz="1600">
                <a:solidFill>
                  <a:srgbClr val="003087"/>
                </a:solidFill>
              </a:rPr>
              <a:t>      </a:t>
            </a:r>
            <a:r>
              <a:rPr b="1" lang="en" sz="1600">
                <a:solidFill>
                  <a:srgbClr val="003087"/>
                </a:solidFill>
              </a:rPr>
              <a:t>FUTURE</a:t>
            </a:r>
            <a:endParaRPr b="1" sz="1600">
              <a:solidFill>
                <a:srgbClr val="003087"/>
              </a:solidFill>
            </a:endParaRPr>
          </a:p>
        </p:txBody>
      </p:sp>
      <p:sp>
        <p:nvSpPr>
          <p:cNvPr id="397" name="Google Shape;397;p49"/>
          <p:cNvSpPr txBox="1"/>
          <p:nvPr>
            <p:ph type="title"/>
          </p:nvPr>
        </p:nvSpPr>
        <p:spPr>
          <a:xfrm>
            <a:off x="457200" y="1057078"/>
            <a:ext cx="8229600" cy="1763100"/>
          </a:xfrm>
          <a:prstGeom prst="rect">
            <a:avLst/>
          </a:prstGeom>
        </p:spPr>
        <p:txBody>
          <a:bodyPr anchorCtr="0" anchor="t" bIns="45700" lIns="0" spcFirstLastPara="1" rIns="0" wrap="square" tIns="45700">
            <a:noAutofit/>
          </a:bodyPr>
          <a:lstStyle/>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rPr lang="en" sz="2320">
                <a:solidFill>
                  <a:srgbClr val="0085CA"/>
                </a:solidFill>
              </a:rPr>
              <a:t>Q: Should the 0-10% </a:t>
            </a:r>
            <a:r>
              <a:rPr lang="en" sz="2320">
                <a:solidFill>
                  <a:srgbClr val="0085CA"/>
                </a:solidFill>
              </a:rPr>
              <a:t>coverage</a:t>
            </a:r>
            <a:r>
              <a:rPr lang="en" sz="2320">
                <a:solidFill>
                  <a:srgbClr val="0085CA"/>
                </a:solidFill>
              </a:rPr>
              <a:t> be assumed as ice free?</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rPr lang="en" sz="2320">
                <a:solidFill>
                  <a:srgbClr val="0085CA"/>
                </a:solidFill>
              </a:rPr>
              <a:t>Q: Should we potentially change the timeline of the forecast? 3 or 4 days vs. 5 days out?</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rPr lang="en" sz="2320">
                <a:solidFill>
                  <a:srgbClr val="0085CA"/>
                </a:solidFill>
              </a:rPr>
              <a:t>Q: Is there a model that better handles extreme events?</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p:txBody>
      </p:sp>
      <p:sp>
        <p:nvSpPr>
          <p:cNvPr id="398" name="Google Shape;398;p49"/>
          <p:cNvSpPr txBox="1"/>
          <p:nvPr>
            <p:ph type="title"/>
          </p:nvPr>
        </p:nvSpPr>
        <p:spPr>
          <a:xfrm>
            <a:off x="457200" y="193553"/>
            <a:ext cx="8229600" cy="1763100"/>
          </a:xfrm>
          <a:prstGeom prst="rect">
            <a:avLst/>
          </a:prstGeom>
        </p:spPr>
        <p:txBody>
          <a:bodyPr anchorCtr="0" anchor="t" bIns="45700" lIns="0" spcFirstLastPara="1" rIns="0" wrap="square" tIns="45700">
            <a:noAutofit/>
          </a:bodyPr>
          <a:lstStyle/>
          <a:p>
            <a:pPr indent="0" lvl="0" marL="0" rtl="0" algn="l">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rPr lang="en" sz="2820">
                <a:solidFill>
                  <a:schemeClr val="dk2"/>
                </a:solidFill>
              </a:rPr>
              <a:t>Q: What potential changes could improve our forecast?</a:t>
            </a:r>
            <a:endParaRPr sz="2820">
              <a:solidFill>
                <a:schemeClr val="dk2"/>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a:p>
            <a:pPr indent="0" lvl="0" marL="0" rtl="0" algn="ctr">
              <a:spcBef>
                <a:spcPts val="0"/>
              </a:spcBef>
              <a:spcAft>
                <a:spcPts val="0"/>
              </a:spcAft>
              <a:buSzPts val="990"/>
              <a:buNone/>
            </a:pPr>
            <a:r>
              <a:t/>
            </a:r>
            <a:endParaRPr sz="2320">
              <a:solidFill>
                <a:srgbClr val="0085C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0"/>
          <p:cNvPicPr preferRelativeResize="0"/>
          <p:nvPr/>
        </p:nvPicPr>
        <p:blipFill>
          <a:blip r:embed="rId3">
            <a:alphaModFix/>
          </a:blip>
          <a:stretch>
            <a:fillRect/>
          </a:stretch>
        </p:blipFill>
        <p:spPr>
          <a:xfrm>
            <a:off x="972750" y="579150"/>
            <a:ext cx="2350725" cy="3632926"/>
          </a:xfrm>
          <a:prstGeom prst="rect">
            <a:avLst/>
          </a:prstGeom>
          <a:noFill/>
          <a:ln>
            <a:noFill/>
          </a:ln>
        </p:spPr>
      </p:pic>
      <p:sp>
        <p:nvSpPr>
          <p:cNvPr id="404" name="Google Shape;404;p50"/>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METHODS      </a:t>
            </a:r>
            <a:r>
              <a:rPr b="1" lang="en" sz="1600">
                <a:solidFill>
                  <a:srgbClr val="003087"/>
                </a:solidFill>
              </a:rPr>
              <a:t>RESULTS </a:t>
            </a:r>
            <a:r>
              <a:rPr lang="en" sz="1600">
                <a:solidFill>
                  <a:srgbClr val="003087"/>
                </a:solidFill>
              </a:rPr>
              <a:t>     FUTURE</a:t>
            </a:r>
            <a:endParaRPr sz="1600">
              <a:solidFill>
                <a:srgbClr val="003087"/>
              </a:solidFill>
            </a:endParaRPr>
          </a:p>
        </p:txBody>
      </p:sp>
      <p:pic>
        <p:nvPicPr>
          <p:cNvPr id="405" name="Google Shape;405;p50"/>
          <p:cNvPicPr preferRelativeResize="0"/>
          <p:nvPr/>
        </p:nvPicPr>
        <p:blipFill rotWithShape="1">
          <a:blip r:embed="rId3">
            <a:alphaModFix/>
          </a:blip>
          <a:srcRect b="4195" l="49713" r="6482" t="79404"/>
          <a:stretch/>
        </p:blipFill>
        <p:spPr>
          <a:xfrm>
            <a:off x="5014688" y="2310100"/>
            <a:ext cx="3553575" cy="2056100"/>
          </a:xfrm>
          <a:prstGeom prst="rect">
            <a:avLst/>
          </a:prstGeom>
          <a:noFill/>
          <a:ln cap="flat" cmpd="sng" w="28575">
            <a:solidFill>
              <a:schemeClr val="dk2"/>
            </a:solidFill>
            <a:prstDash val="solid"/>
            <a:round/>
            <a:headEnd len="sm" w="sm" type="none"/>
            <a:tailEnd len="sm" w="sm" type="none"/>
          </a:ln>
        </p:spPr>
      </p:pic>
      <p:sp>
        <p:nvSpPr>
          <p:cNvPr id="406" name="Google Shape;406;p50"/>
          <p:cNvSpPr/>
          <p:nvPr/>
        </p:nvSpPr>
        <p:spPr>
          <a:xfrm>
            <a:off x="5972025" y="3058325"/>
            <a:ext cx="1580700" cy="24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50"/>
          <p:cNvCxnSpPr>
            <a:stCxn id="405" idx="1"/>
          </p:cNvCxnSpPr>
          <p:nvPr/>
        </p:nvCxnSpPr>
        <p:spPr>
          <a:xfrm flipH="1">
            <a:off x="3068588" y="3338150"/>
            <a:ext cx="1946100" cy="319500"/>
          </a:xfrm>
          <a:prstGeom prst="straightConnector1">
            <a:avLst/>
          </a:prstGeom>
          <a:noFill/>
          <a:ln cap="flat" cmpd="sng" w="38100">
            <a:solidFill>
              <a:srgbClr val="C00000"/>
            </a:solidFill>
            <a:prstDash val="solid"/>
            <a:round/>
            <a:headEnd len="med" w="med" type="none"/>
            <a:tailEnd len="med" w="med" type="triangle"/>
          </a:ln>
        </p:spPr>
      </p:cxnSp>
      <p:pic>
        <p:nvPicPr>
          <p:cNvPr id="408" name="Google Shape;408;p50"/>
          <p:cNvPicPr preferRelativeResize="0"/>
          <p:nvPr/>
        </p:nvPicPr>
        <p:blipFill>
          <a:blip r:embed="rId4">
            <a:alphaModFix/>
          </a:blip>
          <a:stretch>
            <a:fillRect/>
          </a:stretch>
        </p:blipFill>
        <p:spPr>
          <a:xfrm>
            <a:off x="3032925" y="718626"/>
            <a:ext cx="6005550" cy="371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a:t>
            </a:r>
            <a:r>
              <a:rPr lang="en" sz="1600">
                <a:solidFill>
                  <a:srgbClr val="003087"/>
                </a:solidFill>
              </a:rPr>
              <a:t>QUESTIONS</a:t>
            </a:r>
            <a:r>
              <a:rPr b="1" lang="en" sz="1600">
                <a:solidFill>
                  <a:srgbClr val="003087"/>
                </a:solidFill>
              </a:rPr>
              <a:t> </a:t>
            </a:r>
            <a:r>
              <a:rPr lang="en" sz="1600">
                <a:solidFill>
                  <a:srgbClr val="003087"/>
                </a:solidFill>
              </a:rPr>
              <a:t>     METHODS      </a:t>
            </a:r>
            <a:r>
              <a:rPr b="1" lang="en" sz="1600">
                <a:solidFill>
                  <a:srgbClr val="003087"/>
                </a:solidFill>
              </a:rPr>
              <a:t>RESULTS</a:t>
            </a:r>
            <a:r>
              <a:rPr lang="en" sz="1600">
                <a:solidFill>
                  <a:srgbClr val="003087"/>
                </a:solidFill>
              </a:rPr>
              <a:t>      FUTURE</a:t>
            </a:r>
            <a:endParaRPr sz="1600">
              <a:solidFill>
                <a:srgbClr val="003087"/>
              </a:solidFill>
            </a:endParaRPr>
          </a:p>
        </p:txBody>
      </p:sp>
      <p:sp>
        <p:nvSpPr>
          <p:cNvPr id="414" name="Google Shape;414;p51"/>
          <p:cNvSpPr txBox="1"/>
          <p:nvPr>
            <p:ph type="title"/>
          </p:nvPr>
        </p:nvSpPr>
        <p:spPr>
          <a:xfrm>
            <a:off x="457200" y="636288"/>
            <a:ext cx="8229600" cy="594300"/>
          </a:xfrm>
          <a:prstGeom prst="rect">
            <a:avLst/>
          </a:prstGeom>
        </p:spPr>
        <p:txBody>
          <a:bodyPr anchorCtr="0" anchor="t" bIns="45700" lIns="0" spcFirstLastPara="1" rIns="0" wrap="square" tIns="45700">
            <a:normAutofit fontScale="90000"/>
          </a:bodyPr>
          <a:lstStyle/>
          <a:p>
            <a:pPr indent="0" lvl="0" marL="0" rtl="0" algn="ctr">
              <a:spcBef>
                <a:spcPts val="0"/>
              </a:spcBef>
              <a:spcAft>
                <a:spcPts val="0"/>
              </a:spcAft>
              <a:buNone/>
            </a:pPr>
            <a:r>
              <a:rPr lang="en" sz="2911">
                <a:solidFill>
                  <a:schemeClr val="dk2"/>
                </a:solidFill>
              </a:rPr>
              <a:t>Q: Can we better utilize our “confidence” label?</a:t>
            </a:r>
            <a:endParaRPr sz="2911">
              <a:solidFill>
                <a:schemeClr val="dk2"/>
              </a:solidFill>
            </a:endParaRPr>
          </a:p>
          <a:p>
            <a:pPr indent="0" lvl="0" marL="0" rtl="0" algn="ctr">
              <a:spcBef>
                <a:spcPts val="0"/>
              </a:spcBef>
              <a:spcAft>
                <a:spcPts val="0"/>
              </a:spcAft>
              <a:buNone/>
            </a:pPr>
            <a:r>
              <a:t/>
            </a:r>
            <a:endParaRPr sz="2800">
              <a:solidFill>
                <a:srgbClr val="0085CA"/>
              </a:solidFill>
            </a:endParaRPr>
          </a:p>
          <a:p>
            <a:pPr indent="0" lvl="0" marL="0" rtl="0" algn="ctr">
              <a:lnSpc>
                <a:spcPct val="150000"/>
              </a:lnSpc>
              <a:spcBef>
                <a:spcPts val="0"/>
              </a:spcBef>
              <a:spcAft>
                <a:spcPts val="0"/>
              </a:spcAft>
              <a:buNone/>
            </a:pPr>
            <a:r>
              <a:rPr lang="en" sz="2800">
                <a:solidFill>
                  <a:srgbClr val="0085CA"/>
                </a:solidFill>
              </a:rPr>
              <a:t>A: Yes! How?</a:t>
            </a:r>
            <a:endParaRPr sz="2800">
              <a:solidFill>
                <a:srgbClr val="0085CA"/>
              </a:solidFill>
            </a:endParaRPr>
          </a:p>
          <a:p>
            <a:pPr indent="0" lvl="0" marL="0" rtl="0" algn="l">
              <a:lnSpc>
                <a:spcPct val="150000"/>
              </a:lnSpc>
              <a:spcBef>
                <a:spcPts val="0"/>
              </a:spcBef>
              <a:spcAft>
                <a:spcPts val="0"/>
              </a:spcAft>
              <a:buNone/>
            </a:pPr>
            <a:r>
              <a:rPr lang="en" sz="2244">
                <a:solidFill>
                  <a:srgbClr val="0085CA"/>
                </a:solidFill>
              </a:rPr>
              <a:t>Potential changes:</a:t>
            </a:r>
            <a:br>
              <a:rPr lang="en" sz="2244">
                <a:solidFill>
                  <a:srgbClr val="0085CA"/>
                </a:solidFill>
              </a:rPr>
            </a:br>
            <a:r>
              <a:rPr lang="en" sz="2244">
                <a:solidFill>
                  <a:srgbClr val="0085CA"/>
                </a:solidFill>
              </a:rPr>
              <a:t>1. Adding additional labels (low to moderate, moderate to high, etc) </a:t>
            </a:r>
            <a:endParaRPr sz="2244">
              <a:solidFill>
                <a:srgbClr val="0085CA"/>
              </a:solidFill>
            </a:endParaRPr>
          </a:p>
          <a:p>
            <a:pPr indent="0" lvl="0" marL="0" rtl="0" algn="l">
              <a:lnSpc>
                <a:spcPct val="150000"/>
              </a:lnSpc>
              <a:spcBef>
                <a:spcPts val="0"/>
              </a:spcBef>
              <a:spcAft>
                <a:spcPts val="0"/>
              </a:spcAft>
              <a:buNone/>
            </a:pPr>
            <a:r>
              <a:rPr lang="en" sz="2244">
                <a:solidFill>
                  <a:srgbClr val="0085CA"/>
                </a:solidFill>
              </a:rPr>
              <a:t>2. Add confidence to forecast text and separating it based on Sea</a:t>
            </a:r>
            <a:endParaRPr sz="2244">
              <a:solidFill>
                <a:srgbClr val="0085CA"/>
              </a:solidFill>
            </a:endParaRPr>
          </a:p>
          <a:p>
            <a:pPr indent="0" lvl="0" marL="0" rtl="0" algn="l">
              <a:lnSpc>
                <a:spcPct val="150000"/>
              </a:lnSpc>
              <a:spcBef>
                <a:spcPts val="0"/>
              </a:spcBef>
              <a:spcAft>
                <a:spcPts val="0"/>
              </a:spcAft>
              <a:buNone/>
            </a:pPr>
            <a:r>
              <a:rPr lang="en" sz="2244">
                <a:solidFill>
                  <a:srgbClr val="0085CA"/>
                </a:solidFill>
              </a:rPr>
              <a:t>3. User feedback</a:t>
            </a:r>
            <a:endParaRPr sz="2244">
              <a:solidFill>
                <a:srgbClr val="0085C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2"/>
          <p:cNvPicPr preferRelativeResize="0"/>
          <p:nvPr/>
        </p:nvPicPr>
        <p:blipFill rotWithShape="1">
          <a:blip r:embed="rId3">
            <a:alphaModFix/>
          </a:blip>
          <a:srcRect b="0" l="0" r="0" t="0"/>
          <a:stretch/>
        </p:blipFill>
        <p:spPr>
          <a:xfrm>
            <a:off x="-50" y="2888741"/>
            <a:ext cx="9144003" cy="2254758"/>
          </a:xfrm>
          <a:prstGeom prst="rect">
            <a:avLst/>
          </a:prstGeom>
          <a:noFill/>
          <a:ln>
            <a:noFill/>
          </a:ln>
        </p:spPr>
      </p:pic>
      <p:sp>
        <p:nvSpPr>
          <p:cNvPr id="420" name="Google Shape;420;p52"/>
          <p:cNvSpPr txBox="1"/>
          <p:nvPr>
            <p:ph idx="4294967295" type="ctrTitle"/>
          </p:nvPr>
        </p:nvSpPr>
        <p:spPr>
          <a:xfrm>
            <a:off x="0" y="1111825"/>
            <a:ext cx="9144000" cy="716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99D8"/>
              </a:buClr>
              <a:buSzPts val="1100"/>
              <a:buFont typeface="Arial"/>
              <a:buNone/>
            </a:pPr>
            <a:r>
              <a:rPr b="1" i="0" lang="en" sz="4800" u="none" cap="none" strike="noStrike">
                <a:solidFill>
                  <a:srgbClr val="FFFFFF"/>
                </a:solidFill>
                <a:latin typeface="Arial"/>
                <a:ea typeface="Arial"/>
                <a:cs typeface="Arial"/>
                <a:sym typeface="Arial"/>
              </a:rPr>
              <a:t>Thank you!</a:t>
            </a:r>
            <a:endParaRPr b="1" i="0" sz="48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5684225" y="526988"/>
            <a:ext cx="2626974" cy="4059865"/>
          </a:xfrm>
          <a:prstGeom prst="rect">
            <a:avLst/>
          </a:prstGeom>
          <a:noFill/>
          <a:ln>
            <a:noFill/>
          </a:ln>
        </p:spPr>
      </p:pic>
      <p:sp>
        <p:nvSpPr>
          <p:cNvPr id="136" name="Google Shape;136;p27"/>
          <p:cNvSpPr txBox="1"/>
          <p:nvPr>
            <p:ph type="title"/>
          </p:nvPr>
        </p:nvSpPr>
        <p:spPr>
          <a:xfrm>
            <a:off x="4235013" y="50750"/>
            <a:ext cx="5525400" cy="594300"/>
          </a:xfrm>
          <a:prstGeom prst="rect">
            <a:avLst/>
          </a:prstGeom>
        </p:spPr>
        <p:txBody>
          <a:bodyPr anchorCtr="0" anchor="t" bIns="45700" lIns="0" spcFirstLastPara="1" rIns="0" wrap="square" tIns="45700">
            <a:normAutofit/>
          </a:bodyPr>
          <a:lstStyle/>
          <a:p>
            <a:pPr indent="0" lvl="0" marL="0" rtl="0" algn="ctr">
              <a:spcBef>
                <a:spcPts val="0"/>
              </a:spcBef>
              <a:spcAft>
                <a:spcPts val="0"/>
              </a:spcAft>
              <a:buNone/>
            </a:pPr>
            <a:r>
              <a:rPr lang="en" sz="2800"/>
              <a:t>Analysis</a:t>
            </a:r>
            <a:endParaRPr sz="2800"/>
          </a:p>
        </p:txBody>
      </p:sp>
      <p:sp>
        <p:nvSpPr>
          <p:cNvPr id="137" name="Google Shape;137;p27"/>
          <p:cNvSpPr txBox="1"/>
          <p:nvPr>
            <p:ph type="title"/>
          </p:nvPr>
        </p:nvSpPr>
        <p:spPr>
          <a:xfrm>
            <a:off x="75875" y="50750"/>
            <a:ext cx="5092500" cy="594300"/>
          </a:xfrm>
          <a:prstGeom prst="rect">
            <a:avLst/>
          </a:prstGeom>
        </p:spPr>
        <p:txBody>
          <a:bodyPr anchorCtr="0" anchor="t" bIns="45700" lIns="0" spcFirstLastPara="1" rIns="0" wrap="square" tIns="45700">
            <a:normAutofit/>
          </a:bodyPr>
          <a:lstStyle/>
          <a:p>
            <a:pPr indent="0" lvl="0" marL="0" rtl="0" algn="ctr">
              <a:spcBef>
                <a:spcPts val="0"/>
              </a:spcBef>
              <a:spcAft>
                <a:spcPts val="0"/>
              </a:spcAft>
              <a:buNone/>
            </a:pPr>
            <a:r>
              <a:rPr lang="en" sz="2800"/>
              <a:t>5-day out Forecast</a:t>
            </a:r>
            <a:endParaRPr sz="2800"/>
          </a:p>
        </p:txBody>
      </p:sp>
      <p:pic>
        <p:nvPicPr>
          <p:cNvPr id="138" name="Google Shape;138;p27"/>
          <p:cNvPicPr preferRelativeResize="0"/>
          <p:nvPr/>
        </p:nvPicPr>
        <p:blipFill>
          <a:blip r:embed="rId4">
            <a:alphaModFix/>
          </a:blip>
          <a:stretch>
            <a:fillRect/>
          </a:stretch>
        </p:blipFill>
        <p:spPr>
          <a:xfrm>
            <a:off x="1308638" y="541825"/>
            <a:ext cx="2626974" cy="4059845"/>
          </a:xfrm>
          <a:prstGeom prst="rect">
            <a:avLst/>
          </a:prstGeom>
          <a:noFill/>
          <a:ln>
            <a:noFill/>
          </a:ln>
        </p:spPr>
      </p:pic>
      <p:sp>
        <p:nvSpPr>
          <p:cNvPr id="139" name="Google Shape;139;p27"/>
          <p:cNvSpPr/>
          <p:nvPr/>
        </p:nvSpPr>
        <p:spPr>
          <a:xfrm>
            <a:off x="1901000" y="1699026"/>
            <a:ext cx="858300" cy="1289175"/>
          </a:xfrm>
          <a:custGeom>
            <a:rect b="b" l="l" r="r" t="t"/>
            <a:pathLst>
              <a:path extrusionOk="0" h="51567" w="34332">
                <a:moveTo>
                  <a:pt x="0" y="37579"/>
                </a:moveTo>
                <a:cubicBezTo>
                  <a:pt x="730" y="34662"/>
                  <a:pt x="2883" y="31207"/>
                  <a:pt x="5849" y="30713"/>
                </a:cubicBezTo>
                <a:cubicBezTo>
                  <a:pt x="9699" y="30072"/>
                  <a:pt x="15802" y="33695"/>
                  <a:pt x="17548" y="30204"/>
                </a:cubicBezTo>
                <a:cubicBezTo>
                  <a:pt x="19749" y="25802"/>
                  <a:pt x="22548" y="20109"/>
                  <a:pt x="20345" y="15708"/>
                </a:cubicBezTo>
                <a:cubicBezTo>
                  <a:pt x="18893" y="12807"/>
                  <a:pt x="9913" y="12662"/>
                  <a:pt x="12207" y="10368"/>
                </a:cubicBezTo>
                <a:cubicBezTo>
                  <a:pt x="13970" y="8605"/>
                  <a:pt x="17565" y="9842"/>
                  <a:pt x="19328" y="8079"/>
                </a:cubicBezTo>
                <a:cubicBezTo>
                  <a:pt x="22131" y="5276"/>
                  <a:pt x="24469" y="-1059"/>
                  <a:pt x="28229" y="195"/>
                </a:cubicBezTo>
                <a:cubicBezTo>
                  <a:pt x="29969" y="775"/>
                  <a:pt x="31783" y="3010"/>
                  <a:pt x="31280" y="4773"/>
                </a:cubicBezTo>
                <a:cubicBezTo>
                  <a:pt x="30056" y="9063"/>
                  <a:pt x="23621" y="10799"/>
                  <a:pt x="22888" y="15200"/>
                </a:cubicBezTo>
                <a:cubicBezTo>
                  <a:pt x="22415" y="18039"/>
                  <a:pt x="26650" y="21290"/>
                  <a:pt x="24923" y="23592"/>
                </a:cubicBezTo>
                <a:cubicBezTo>
                  <a:pt x="23554" y="25417"/>
                  <a:pt x="18732" y="27065"/>
                  <a:pt x="20345" y="28678"/>
                </a:cubicBezTo>
                <a:cubicBezTo>
                  <a:pt x="22043" y="30376"/>
                  <a:pt x="25686" y="31109"/>
                  <a:pt x="25686" y="33510"/>
                </a:cubicBezTo>
                <a:cubicBezTo>
                  <a:pt x="25686" y="37803"/>
                  <a:pt x="20970" y="42873"/>
                  <a:pt x="23651" y="46226"/>
                </a:cubicBezTo>
                <a:cubicBezTo>
                  <a:pt x="26137" y="49335"/>
                  <a:pt x="30351" y="51567"/>
                  <a:pt x="34332" y="51567"/>
                </a:cubicBezTo>
              </a:path>
            </a:pathLst>
          </a:custGeom>
          <a:noFill/>
          <a:ln cap="flat" cmpd="sng" w="38100">
            <a:solidFill>
              <a:srgbClr val="0A4595"/>
            </a:solidFill>
            <a:prstDash val="solid"/>
            <a:round/>
            <a:headEnd len="med" w="med" type="none"/>
            <a:tailEnd len="med" w="med" type="none"/>
          </a:ln>
        </p:spPr>
      </p:sp>
      <p:sp>
        <p:nvSpPr>
          <p:cNvPr id="140" name="Google Shape;140;p27"/>
          <p:cNvSpPr/>
          <p:nvPr/>
        </p:nvSpPr>
        <p:spPr>
          <a:xfrm>
            <a:off x="6281350" y="1699026"/>
            <a:ext cx="858300" cy="1289175"/>
          </a:xfrm>
          <a:custGeom>
            <a:rect b="b" l="l" r="r" t="t"/>
            <a:pathLst>
              <a:path extrusionOk="0" h="51567" w="34332">
                <a:moveTo>
                  <a:pt x="0" y="37579"/>
                </a:moveTo>
                <a:cubicBezTo>
                  <a:pt x="730" y="34662"/>
                  <a:pt x="2883" y="31207"/>
                  <a:pt x="5849" y="30713"/>
                </a:cubicBezTo>
                <a:cubicBezTo>
                  <a:pt x="9699" y="30072"/>
                  <a:pt x="15802" y="33695"/>
                  <a:pt x="17548" y="30204"/>
                </a:cubicBezTo>
                <a:cubicBezTo>
                  <a:pt x="19749" y="25802"/>
                  <a:pt x="22548" y="20109"/>
                  <a:pt x="20345" y="15708"/>
                </a:cubicBezTo>
                <a:cubicBezTo>
                  <a:pt x="18893" y="12807"/>
                  <a:pt x="9913" y="12662"/>
                  <a:pt x="12207" y="10368"/>
                </a:cubicBezTo>
                <a:cubicBezTo>
                  <a:pt x="13970" y="8605"/>
                  <a:pt x="17565" y="9842"/>
                  <a:pt x="19328" y="8079"/>
                </a:cubicBezTo>
                <a:cubicBezTo>
                  <a:pt x="22131" y="5276"/>
                  <a:pt x="24469" y="-1059"/>
                  <a:pt x="28229" y="195"/>
                </a:cubicBezTo>
                <a:cubicBezTo>
                  <a:pt x="29969" y="775"/>
                  <a:pt x="31783" y="3010"/>
                  <a:pt x="31280" y="4773"/>
                </a:cubicBezTo>
                <a:cubicBezTo>
                  <a:pt x="30056" y="9063"/>
                  <a:pt x="23621" y="10799"/>
                  <a:pt x="22888" y="15200"/>
                </a:cubicBezTo>
                <a:cubicBezTo>
                  <a:pt x="22415" y="18039"/>
                  <a:pt x="26650" y="21290"/>
                  <a:pt x="24923" y="23592"/>
                </a:cubicBezTo>
                <a:cubicBezTo>
                  <a:pt x="23554" y="25417"/>
                  <a:pt x="18732" y="27065"/>
                  <a:pt x="20345" y="28678"/>
                </a:cubicBezTo>
                <a:cubicBezTo>
                  <a:pt x="22043" y="30376"/>
                  <a:pt x="25686" y="31109"/>
                  <a:pt x="25686" y="33510"/>
                </a:cubicBezTo>
                <a:cubicBezTo>
                  <a:pt x="25686" y="37803"/>
                  <a:pt x="20970" y="42873"/>
                  <a:pt x="23651" y="46226"/>
                </a:cubicBezTo>
                <a:cubicBezTo>
                  <a:pt x="26137" y="49335"/>
                  <a:pt x="30351" y="51567"/>
                  <a:pt x="34332" y="51567"/>
                </a:cubicBezTo>
              </a:path>
            </a:pathLst>
          </a:custGeom>
          <a:noFill/>
          <a:ln cap="flat" cmpd="sng" w="38100">
            <a:solidFill>
              <a:srgbClr val="0A4595"/>
            </a:solidFill>
            <a:prstDash val="solid"/>
            <a:round/>
            <a:headEnd len="med" w="med" type="none"/>
            <a:tailEnd len="med" w="med" type="none"/>
          </a:ln>
        </p:spPr>
      </p:sp>
      <p:sp>
        <p:nvSpPr>
          <p:cNvPr id="141" name="Google Shape;141;p27"/>
          <p:cNvSpPr txBox="1"/>
          <p:nvPr/>
        </p:nvSpPr>
        <p:spPr>
          <a:xfrm>
            <a:off x="1862850" y="1083425"/>
            <a:ext cx="858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Chukchi Sea</a:t>
            </a:r>
            <a:endParaRPr/>
          </a:p>
        </p:txBody>
      </p:sp>
      <p:sp>
        <p:nvSpPr>
          <p:cNvPr id="142" name="Google Shape;142;p27"/>
          <p:cNvSpPr txBox="1"/>
          <p:nvPr/>
        </p:nvSpPr>
        <p:spPr>
          <a:xfrm>
            <a:off x="2530475" y="1263763"/>
            <a:ext cx="858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Beaufort Sea</a:t>
            </a:r>
            <a:endParaRPr/>
          </a:p>
        </p:txBody>
      </p:sp>
      <p:sp>
        <p:nvSpPr>
          <p:cNvPr id="143" name="Google Shape;143;p27"/>
          <p:cNvSpPr txBox="1"/>
          <p:nvPr/>
        </p:nvSpPr>
        <p:spPr>
          <a:xfrm>
            <a:off x="1646500" y="2678875"/>
            <a:ext cx="85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Bering Sea</a:t>
            </a:r>
            <a:endParaRPr/>
          </a:p>
        </p:txBody>
      </p:sp>
      <p:sp>
        <p:nvSpPr>
          <p:cNvPr id="144" name="Google Shape;144;p27"/>
          <p:cNvSpPr txBox="1"/>
          <p:nvPr/>
        </p:nvSpPr>
        <p:spPr>
          <a:xfrm>
            <a:off x="2886050" y="2098950"/>
            <a:ext cx="85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Cook Inlet</a:t>
            </a:r>
            <a:endParaRPr/>
          </a:p>
        </p:txBody>
      </p:sp>
      <p:sp>
        <p:nvSpPr>
          <p:cNvPr id="145" name="Google Shape;145;p27"/>
          <p:cNvSpPr/>
          <p:nvPr/>
        </p:nvSpPr>
        <p:spPr>
          <a:xfrm rot="1877469">
            <a:off x="3108966" y="2638508"/>
            <a:ext cx="165310" cy="387854"/>
          </a:xfrm>
          <a:prstGeom prst="flowChartTerminator">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ppt_w</p:attrName>
                                        </p:attrNameLst>
                                      </p:cBhvr>
                                      <p:tavLst>
                                        <p:tav fmla="" tm="0">
                                          <p:val>
                                            <p:strVal val="0"/>
                                          </p:val>
                                        </p:tav>
                                        <p:tav fmla="" tm="100000">
                                          <p:val>
                                            <p:strVal val="#ppt_w"/>
                                          </p:val>
                                        </p:tav>
                                      </p:tavLst>
                                    </p:anim>
                                    <p:anim calcmode="lin" valueType="num">
                                      <p:cBhvr additive="base">
                                        <p:cTn dur="1000"/>
                                        <p:tgtEl>
                                          <p:spTgt spid="1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ppt_w</p:attrName>
                                        </p:attrNameLst>
                                      </p:cBhvr>
                                      <p:tavLst>
                                        <p:tav fmla="" tm="0">
                                          <p:val>
                                            <p:strVal val="0"/>
                                          </p:val>
                                        </p:tav>
                                        <p:tav fmla="" tm="100000">
                                          <p:val>
                                            <p:strVal val="#ppt_w"/>
                                          </p:val>
                                        </p:tav>
                                      </p:tavLst>
                                    </p:anim>
                                    <p:anim calcmode="lin" valueType="num">
                                      <p:cBhvr additive="base">
                                        <p:cTn dur="1000"/>
                                        <p:tgtEl>
                                          <p:spTgt spid="1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p:nvPr/>
        </p:nvSpPr>
        <p:spPr>
          <a:xfrm>
            <a:off x="192150" y="373975"/>
            <a:ext cx="8723700" cy="4180200"/>
          </a:xfrm>
          <a:prstGeom prst="wedgeRectCallout">
            <a:avLst>
              <a:gd fmla="val -20796" name="adj1"/>
              <a:gd fmla="val 50114"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8"/>
          <p:cNvSpPr txBox="1"/>
          <p:nvPr/>
        </p:nvSpPr>
        <p:spPr>
          <a:xfrm>
            <a:off x="-5515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b="1" lang="en" sz="1600">
                <a:solidFill>
                  <a:srgbClr val="003087"/>
                </a:solidFill>
              </a:rPr>
              <a:t>INTRODUCTION </a:t>
            </a:r>
            <a:r>
              <a:rPr lang="en" sz="1600">
                <a:solidFill>
                  <a:srgbClr val="003087"/>
                </a:solidFill>
              </a:rPr>
              <a:t>     QUESTIONS      METHODS      RESULTS      FUTURE</a:t>
            </a:r>
            <a:endParaRPr sz="1600">
              <a:solidFill>
                <a:srgbClr val="003087"/>
              </a:solidFill>
            </a:endParaRPr>
          </a:p>
        </p:txBody>
      </p:sp>
      <p:pic>
        <p:nvPicPr>
          <p:cNvPr id="152" name="Google Shape;152;p28"/>
          <p:cNvPicPr preferRelativeResize="0"/>
          <p:nvPr/>
        </p:nvPicPr>
        <p:blipFill rotWithShape="1">
          <a:blip r:embed="rId3">
            <a:alphaModFix/>
          </a:blip>
          <a:srcRect b="0" l="0" r="0" t="0"/>
          <a:stretch/>
        </p:blipFill>
        <p:spPr>
          <a:xfrm>
            <a:off x="2131950" y="377999"/>
            <a:ext cx="4844376" cy="4172143"/>
          </a:xfrm>
          <a:prstGeom prst="rect">
            <a:avLst/>
          </a:prstGeom>
          <a:noFill/>
          <a:ln>
            <a:noFill/>
          </a:ln>
        </p:spPr>
      </p:pic>
      <p:pic>
        <p:nvPicPr>
          <p:cNvPr id="153" name="Google Shape;153;p28"/>
          <p:cNvPicPr preferRelativeResize="0"/>
          <p:nvPr/>
        </p:nvPicPr>
        <p:blipFill rotWithShape="1">
          <a:blip r:embed="rId4">
            <a:alphaModFix/>
          </a:blip>
          <a:srcRect b="0" l="0" r="0" t="0"/>
          <a:stretch/>
        </p:blipFill>
        <p:spPr>
          <a:xfrm>
            <a:off x="2131962" y="369950"/>
            <a:ext cx="4844363" cy="4180200"/>
          </a:xfrm>
          <a:prstGeom prst="rect">
            <a:avLst/>
          </a:prstGeom>
          <a:noFill/>
          <a:ln>
            <a:noFill/>
          </a:ln>
        </p:spPr>
      </p:pic>
      <p:sp>
        <p:nvSpPr>
          <p:cNvPr id="154" name="Google Shape;154;p28"/>
          <p:cNvSpPr/>
          <p:nvPr/>
        </p:nvSpPr>
        <p:spPr>
          <a:xfrm>
            <a:off x="3302975" y="2018475"/>
            <a:ext cx="2079600" cy="1773900"/>
          </a:xfrm>
          <a:prstGeom prst="ellipse">
            <a:avLst/>
          </a:prstGeom>
          <a:noFill/>
          <a:ln cap="flat" cmpd="sng" w="76200">
            <a:solidFill>
              <a:srgbClr val="C0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nvSpPr>
        <p:spPr>
          <a:xfrm>
            <a:off x="0" y="700700"/>
            <a:ext cx="2079600" cy="3811200"/>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Subjective interpretation of satellite images to create polygons</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p:nvPr/>
        </p:nvSpPr>
        <p:spPr>
          <a:xfrm>
            <a:off x="4895750" y="3809375"/>
            <a:ext cx="3790800" cy="613500"/>
          </a:xfrm>
          <a:prstGeom prst="trapezoid">
            <a:avLst>
              <a:gd fmla="val 0" name="adj"/>
            </a:avLst>
          </a:prstGeom>
          <a:solidFill>
            <a:srgbClr val="003087"/>
          </a:solidFill>
          <a:ln>
            <a:noFill/>
          </a:ln>
        </p:spPr>
        <p:txBody>
          <a:bodyPr anchorCtr="0" anchor="ctr" bIns="64000" lIns="91425" spcFirstLastPara="1" rIns="91425" wrap="square" tIns="0">
            <a:noAutofit/>
          </a:bodyPr>
          <a:lstStyle/>
          <a:p>
            <a:pPr indent="0" lvl="0" marL="0" marR="0" rtl="0" algn="r">
              <a:lnSpc>
                <a:spcPct val="100000"/>
              </a:lnSpc>
              <a:spcBef>
                <a:spcPts val="600"/>
              </a:spcBef>
              <a:spcAft>
                <a:spcPts val="0"/>
              </a:spcAft>
              <a:buClr>
                <a:srgbClr val="000000"/>
              </a:buClr>
              <a:buSzPts val="1000"/>
              <a:buFont typeface="Arial"/>
              <a:buNone/>
            </a:pPr>
            <a:r>
              <a:t/>
            </a:r>
            <a:endParaRPr b="0" i="0" sz="1000" u="none" cap="none" strike="noStrike">
              <a:solidFill>
                <a:srgbClr val="D6F5FF"/>
              </a:solidFill>
              <a:latin typeface="Arial"/>
              <a:ea typeface="Arial"/>
              <a:cs typeface="Arial"/>
              <a:sym typeface="Arial"/>
            </a:endParaRPr>
          </a:p>
        </p:txBody>
      </p:sp>
      <p:sp>
        <p:nvSpPr>
          <p:cNvPr id="161" name="Google Shape;161;p29"/>
          <p:cNvSpPr/>
          <p:nvPr/>
        </p:nvSpPr>
        <p:spPr>
          <a:xfrm>
            <a:off x="466525" y="3809375"/>
            <a:ext cx="3429000" cy="613500"/>
          </a:xfrm>
          <a:prstGeom prst="trapezoid">
            <a:avLst>
              <a:gd fmla="val 0" name="adj"/>
            </a:avLst>
          </a:prstGeom>
          <a:solidFill>
            <a:srgbClr val="003087"/>
          </a:solidFill>
          <a:ln>
            <a:noFill/>
          </a:ln>
        </p:spPr>
        <p:txBody>
          <a:bodyPr anchorCtr="0" anchor="ctr" bIns="64000" lIns="91425" spcFirstLastPara="1" rIns="91425" wrap="square" tIns="0">
            <a:noAutofit/>
          </a:bodyPr>
          <a:lstStyle/>
          <a:p>
            <a:pPr indent="0" lvl="0" marL="0" marR="0" rtl="0" algn="r">
              <a:lnSpc>
                <a:spcPct val="100000"/>
              </a:lnSpc>
              <a:spcBef>
                <a:spcPts val="600"/>
              </a:spcBef>
              <a:spcAft>
                <a:spcPts val="0"/>
              </a:spcAft>
              <a:buClr>
                <a:srgbClr val="000000"/>
              </a:buClr>
              <a:buSzPts val="1000"/>
              <a:buFont typeface="Arial"/>
              <a:buNone/>
            </a:pPr>
            <a:r>
              <a:t/>
            </a:r>
            <a:endParaRPr b="0" i="0" sz="1000" u="none" cap="none" strike="noStrike">
              <a:solidFill>
                <a:srgbClr val="D6F5FF"/>
              </a:solidFill>
              <a:latin typeface="Arial"/>
              <a:ea typeface="Arial"/>
              <a:cs typeface="Arial"/>
              <a:sym typeface="Arial"/>
            </a:endParaRPr>
          </a:p>
        </p:txBody>
      </p:sp>
      <p:sp>
        <p:nvSpPr>
          <p:cNvPr id="162" name="Google Shape;162;p29"/>
          <p:cNvSpPr/>
          <p:nvPr/>
        </p:nvSpPr>
        <p:spPr>
          <a:xfrm>
            <a:off x="4895850" y="400050"/>
            <a:ext cx="3790800" cy="3408900"/>
          </a:xfrm>
          <a:prstGeom prst="wedgeRectCallout">
            <a:avLst>
              <a:gd fmla="val -20238" name="adj1"/>
              <a:gd fmla="val 68067"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9"/>
          <p:cNvSpPr/>
          <p:nvPr/>
        </p:nvSpPr>
        <p:spPr>
          <a:xfrm>
            <a:off x="466575" y="396200"/>
            <a:ext cx="3429000" cy="3408900"/>
          </a:xfrm>
          <a:prstGeom prst="wedgeRectCallout">
            <a:avLst>
              <a:gd fmla="val -21546" name="adj1"/>
              <a:gd fmla="val 68180"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29"/>
          <p:cNvPicPr preferRelativeResize="0"/>
          <p:nvPr/>
        </p:nvPicPr>
        <p:blipFill>
          <a:blip r:embed="rId3">
            <a:alphaModFix/>
          </a:blip>
          <a:stretch>
            <a:fillRect/>
          </a:stretch>
        </p:blipFill>
        <p:spPr>
          <a:xfrm>
            <a:off x="5477762" y="400050"/>
            <a:ext cx="2626974" cy="4059849"/>
          </a:xfrm>
          <a:prstGeom prst="rect">
            <a:avLst/>
          </a:prstGeom>
          <a:noFill/>
          <a:ln>
            <a:noFill/>
          </a:ln>
        </p:spPr>
      </p:pic>
      <p:sp>
        <p:nvSpPr>
          <p:cNvPr id="165" name="Google Shape;165;p29"/>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b="1" lang="en" sz="1600">
                <a:solidFill>
                  <a:srgbClr val="003087"/>
                </a:solidFill>
              </a:rPr>
              <a:t>INTRODUCTION </a:t>
            </a:r>
            <a:r>
              <a:rPr lang="en" sz="1600">
                <a:solidFill>
                  <a:srgbClr val="003087"/>
                </a:solidFill>
              </a:rPr>
              <a:t>     QUESTIONS      METHODS      RESULTS      FUTURE</a:t>
            </a:r>
            <a:endParaRPr sz="1600">
              <a:solidFill>
                <a:srgbClr val="003087"/>
              </a:solidFill>
            </a:endParaRPr>
          </a:p>
        </p:txBody>
      </p:sp>
      <p:pic>
        <p:nvPicPr>
          <p:cNvPr id="166" name="Google Shape;166;p29"/>
          <p:cNvPicPr preferRelativeResize="0"/>
          <p:nvPr/>
        </p:nvPicPr>
        <p:blipFill rotWithShape="1">
          <a:blip r:embed="rId4">
            <a:alphaModFix/>
          </a:blip>
          <a:srcRect b="0" l="0" r="0" t="0"/>
          <a:stretch/>
        </p:blipFill>
        <p:spPr>
          <a:xfrm>
            <a:off x="466575" y="597300"/>
            <a:ext cx="3428999" cy="2958887"/>
          </a:xfrm>
          <a:prstGeom prst="rect">
            <a:avLst/>
          </a:prstGeom>
          <a:noFill/>
          <a:ln>
            <a:noFill/>
          </a:ln>
        </p:spPr>
      </p:pic>
      <p:sp>
        <p:nvSpPr>
          <p:cNvPr id="167" name="Google Shape;167;p29"/>
          <p:cNvSpPr/>
          <p:nvPr/>
        </p:nvSpPr>
        <p:spPr>
          <a:xfrm>
            <a:off x="465063" y="749440"/>
            <a:ext cx="3281225" cy="2790875"/>
          </a:xfrm>
          <a:custGeom>
            <a:rect b="b" l="l" r="r" t="t"/>
            <a:pathLst>
              <a:path extrusionOk="0" h="111635" w="131249">
                <a:moveTo>
                  <a:pt x="101" y="6316"/>
                </a:moveTo>
                <a:cubicBezTo>
                  <a:pt x="8786" y="8056"/>
                  <a:pt x="19226" y="9223"/>
                  <a:pt x="26597" y="4312"/>
                </a:cubicBezTo>
                <a:cubicBezTo>
                  <a:pt x="28414" y="3102"/>
                  <a:pt x="31081" y="-1479"/>
                  <a:pt x="31941" y="527"/>
                </a:cubicBezTo>
                <a:cubicBezTo>
                  <a:pt x="36425" y="10986"/>
                  <a:pt x="9955" y="9253"/>
                  <a:pt x="2550" y="17894"/>
                </a:cubicBezTo>
                <a:cubicBezTo>
                  <a:pt x="-2238" y="23481"/>
                  <a:pt x="674" y="33215"/>
                  <a:pt x="3663" y="39938"/>
                </a:cubicBezTo>
                <a:cubicBezTo>
                  <a:pt x="5992" y="45177"/>
                  <a:pt x="5842" y="51917"/>
                  <a:pt x="9898" y="55970"/>
                </a:cubicBezTo>
                <a:cubicBezTo>
                  <a:pt x="17472" y="63537"/>
                  <a:pt x="33512" y="53347"/>
                  <a:pt x="41738" y="60200"/>
                </a:cubicBezTo>
                <a:cubicBezTo>
                  <a:pt x="46238" y="63949"/>
                  <a:pt x="41007" y="72801"/>
                  <a:pt x="44410" y="77568"/>
                </a:cubicBezTo>
                <a:cubicBezTo>
                  <a:pt x="50809" y="86531"/>
                  <a:pt x="64326" y="87231"/>
                  <a:pt x="74915" y="90260"/>
                </a:cubicBezTo>
                <a:cubicBezTo>
                  <a:pt x="78921" y="91406"/>
                  <a:pt x="83243" y="88908"/>
                  <a:pt x="87384" y="89369"/>
                </a:cubicBezTo>
                <a:cubicBezTo>
                  <a:pt x="92168" y="89901"/>
                  <a:pt x="95600" y="94783"/>
                  <a:pt x="100299" y="95826"/>
                </a:cubicBezTo>
                <a:cubicBezTo>
                  <a:pt x="108028" y="97542"/>
                  <a:pt x="116287" y="96325"/>
                  <a:pt x="123901" y="98498"/>
                </a:cubicBezTo>
                <a:cubicBezTo>
                  <a:pt x="128726" y="99875"/>
                  <a:pt x="131249" y="106618"/>
                  <a:pt x="131249" y="111635"/>
                </a:cubicBezTo>
              </a:path>
            </a:pathLst>
          </a:custGeom>
          <a:noFill/>
          <a:ln cap="flat" cmpd="sng" w="76200">
            <a:solidFill>
              <a:srgbClr val="FFFF00"/>
            </a:solidFill>
            <a:prstDash val="solid"/>
            <a:round/>
            <a:headEnd len="med" w="med" type="none"/>
            <a:tailEnd len="med" w="med" type="none"/>
          </a:ln>
        </p:spPr>
      </p:sp>
      <p:pic>
        <p:nvPicPr>
          <p:cNvPr id="168" name="Google Shape;168;p29"/>
          <p:cNvPicPr preferRelativeResize="0"/>
          <p:nvPr/>
        </p:nvPicPr>
        <p:blipFill rotWithShape="1">
          <a:blip r:embed="rId5">
            <a:alphaModFix/>
          </a:blip>
          <a:srcRect b="0" l="68202" r="0" t="0"/>
          <a:stretch/>
        </p:blipFill>
        <p:spPr>
          <a:xfrm>
            <a:off x="3087200" y="669600"/>
            <a:ext cx="2626976" cy="2950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457200" y="884238"/>
            <a:ext cx="8229600" cy="594300"/>
          </a:xfrm>
          <a:prstGeom prst="rect">
            <a:avLst/>
          </a:prstGeom>
        </p:spPr>
        <p:txBody>
          <a:bodyPr anchorCtr="0" anchor="t" bIns="45700" lIns="0" spcFirstLastPara="1" rIns="0" wrap="square" tIns="45700">
            <a:noAutofit/>
          </a:bodyPr>
          <a:lstStyle/>
          <a:p>
            <a:pPr indent="0" lvl="0" marL="0" rtl="0" algn="ctr">
              <a:spcBef>
                <a:spcPts val="0"/>
              </a:spcBef>
              <a:spcAft>
                <a:spcPts val="0"/>
              </a:spcAft>
              <a:buNone/>
            </a:pPr>
            <a:r>
              <a:rPr lang="en" sz="3400"/>
              <a:t>Q: How can we verify our ice edge forecasts?</a:t>
            </a:r>
            <a:endParaRPr sz="3400"/>
          </a:p>
        </p:txBody>
      </p:sp>
      <p:sp>
        <p:nvSpPr>
          <p:cNvPr id="174" name="Google Shape;174;p30"/>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a:t>
            </a:r>
            <a:r>
              <a:rPr lang="en" sz="1600">
                <a:solidFill>
                  <a:srgbClr val="003087"/>
                </a:solidFill>
              </a:rPr>
              <a:t>     </a:t>
            </a:r>
            <a:r>
              <a:rPr b="1" lang="en" sz="1600">
                <a:solidFill>
                  <a:srgbClr val="003087"/>
                </a:solidFill>
              </a:rPr>
              <a:t>QUESTIONS </a:t>
            </a:r>
            <a:r>
              <a:rPr lang="en" sz="1600">
                <a:solidFill>
                  <a:srgbClr val="003087"/>
                </a:solidFill>
              </a:rPr>
              <a:t>     METHODS      RESULTS      FUTURE</a:t>
            </a:r>
            <a:endParaRPr sz="1600">
              <a:solidFill>
                <a:srgbClr val="003087"/>
              </a:solidFill>
            </a:endParaRPr>
          </a:p>
        </p:txBody>
      </p:sp>
      <p:sp>
        <p:nvSpPr>
          <p:cNvPr id="175" name="Google Shape;175;p30"/>
          <p:cNvSpPr txBox="1"/>
          <p:nvPr>
            <p:ph type="title"/>
          </p:nvPr>
        </p:nvSpPr>
        <p:spPr>
          <a:xfrm>
            <a:off x="457200" y="2255838"/>
            <a:ext cx="8229600" cy="594300"/>
          </a:xfrm>
          <a:prstGeom prst="rect">
            <a:avLst/>
          </a:prstGeom>
        </p:spPr>
        <p:txBody>
          <a:bodyPr anchorCtr="0" anchor="t" bIns="45700" lIns="0" spcFirstLastPara="1" rIns="0" wrap="square" tIns="45700">
            <a:normAutofit/>
          </a:bodyPr>
          <a:lstStyle/>
          <a:p>
            <a:pPr indent="0" lvl="0" marL="0" rtl="0" algn="ctr">
              <a:spcBef>
                <a:spcPts val="0"/>
              </a:spcBef>
              <a:spcAft>
                <a:spcPts val="0"/>
              </a:spcAft>
              <a:buNone/>
            </a:pPr>
            <a:r>
              <a:rPr lang="en" sz="2800">
                <a:solidFill>
                  <a:srgbClr val="0085CA"/>
                </a:solidFill>
              </a:rPr>
              <a:t>Q: What impacts the forecast accuracy?</a:t>
            </a:r>
            <a:endParaRPr sz="2800">
              <a:solidFill>
                <a:srgbClr val="0085CA"/>
              </a:solidFill>
            </a:endParaRPr>
          </a:p>
        </p:txBody>
      </p:sp>
      <p:sp>
        <p:nvSpPr>
          <p:cNvPr id="176" name="Google Shape;176;p30"/>
          <p:cNvSpPr txBox="1"/>
          <p:nvPr>
            <p:ph type="title"/>
          </p:nvPr>
        </p:nvSpPr>
        <p:spPr>
          <a:xfrm>
            <a:off x="508850" y="3444438"/>
            <a:ext cx="8229600" cy="594300"/>
          </a:xfrm>
          <a:prstGeom prst="rect">
            <a:avLst/>
          </a:prstGeom>
        </p:spPr>
        <p:txBody>
          <a:bodyPr anchorCtr="0" anchor="t" bIns="45700" lIns="0" spcFirstLastPara="1" rIns="0" wrap="square" tIns="45700">
            <a:normAutofit/>
          </a:bodyPr>
          <a:lstStyle/>
          <a:p>
            <a:pPr indent="0" lvl="0" marL="0" rtl="0" algn="ctr">
              <a:spcBef>
                <a:spcPts val="0"/>
              </a:spcBef>
              <a:spcAft>
                <a:spcPts val="0"/>
              </a:spcAft>
              <a:buNone/>
            </a:pPr>
            <a:r>
              <a:rPr lang="en" sz="2800">
                <a:solidFill>
                  <a:srgbClr val="0085CA"/>
                </a:solidFill>
              </a:rPr>
              <a:t>Q: Can we better utilize our “confidence” label?</a:t>
            </a:r>
            <a:endParaRPr sz="2800">
              <a:solidFill>
                <a:srgbClr val="0085CA"/>
              </a:solidFill>
            </a:endParaRPr>
          </a:p>
        </p:txBody>
      </p:sp>
      <p:sp>
        <p:nvSpPr>
          <p:cNvPr id="177" name="Google Shape;177;p30"/>
          <p:cNvSpPr txBox="1"/>
          <p:nvPr>
            <p:ph type="title"/>
          </p:nvPr>
        </p:nvSpPr>
        <p:spPr>
          <a:xfrm>
            <a:off x="430600" y="2850138"/>
            <a:ext cx="8229600" cy="594300"/>
          </a:xfrm>
          <a:prstGeom prst="rect">
            <a:avLst/>
          </a:prstGeom>
        </p:spPr>
        <p:txBody>
          <a:bodyPr anchorCtr="0" anchor="t" bIns="45700" lIns="0" spcFirstLastPara="1" rIns="0" wrap="square" tIns="45700">
            <a:normAutofit/>
          </a:bodyPr>
          <a:lstStyle/>
          <a:p>
            <a:pPr indent="0" lvl="0" marL="0" rtl="0" algn="ctr">
              <a:spcBef>
                <a:spcPts val="0"/>
              </a:spcBef>
              <a:spcAft>
                <a:spcPts val="0"/>
              </a:spcAft>
              <a:buNone/>
            </a:pPr>
            <a:r>
              <a:rPr lang="en" sz="2800">
                <a:solidFill>
                  <a:srgbClr val="0085CA"/>
                </a:solidFill>
              </a:rPr>
              <a:t>Q: Is there a bias in the forecast?</a:t>
            </a:r>
            <a:endParaRPr sz="2800">
              <a:solidFill>
                <a:srgbClr val="0085C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457200" y="193275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p:nvPr/>
        </p:nvSpPr>
        <p:spPr>
          <a:xfrm>
            <a:off x="1101500" y="323850"/>
            <a:ext cx="6842700" cy="4250700"/>
          </a:xfrm>
          <a:prstGeom prst="wedgeRectCallout">
            <a:avLst>
              <a:gd fmla="val -21584" name="adj1"/>
              <a:gd fmla="val 50261"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2"/>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a:t>
            </a:r>
            <a:r>
              <a:rPr lang="en" sz="1600">
                <a:solidFill>
                  <a:srgbClr val="003087"/>
                </a:solidFill>
              </a:rPr>
              <a:t>     QUESTIONS      </a:t>
            </a:r>
            <a:r>
              <a:rPr b="1" lang="en" sz="1600">
                <a:solidFill>
                  <a:srgbClr val="003087"/>
                </a:solidFill>
              </a:rPr>
              <a:t>METHODS </a:t>
            </a:r>
            <a:r>
              <a:rPr lang="en" sz="1600">
                <a:solidFill>
                  <a:srgbClr val="003087"/>
                </a:solidFill>
              </a:rPr>
              <a:t>     RESULTS      FUTURE</a:t>
            </a:r>
            <a:endParaRPr sz="1600">
              <a:solidFill>
                <a:srgbClr val="003087"/>
              </a:solidFill>
            </a:endParaRPr>
          </a:p>
        </p:txBody>
      </p:sp>
      <p:grpSp>
        <p:nvGrpSpPr>
          <p:cNvPr id="189" name="Google Shape;189;p32"/>
          <p:cNvGrpSpPr/>
          <p:nvPr/>
        </p:nvGrpSpPr>
        <p:grpSpPr>
          <a:xfrm>
            <a:off x="2363357" y="475214"/>
            <a:ext cx="4363908" cy="3992970"/>
            <a:chOff x="2363357" y="475214"/>
            <a:chExt cx="4363908" cy="3992970"/>
          </a:xfrm>
        </p:grpSpPr>
        <p:pic>
          <p:nvPicPr>
            <p:cNvPr id="190" name="Google Shape;190;p32"/>
            <p:cNvPicPr preferRelativeResize="0"/>
            <p:nvPr/>
          </p:nvPicPr>
          <p:blipFill>
            <a:blip r:embed="rId3">
              <a:alphaModFix/>
            </a:blip>
            <a:stretch>
              <a:fillRect/>
            </a:stretch>
          </p:blipFill>
          <p:spPr>
            <a:xfrm>
              <a:off x="2363357" y="475214"/>
              <a:ext cx="4363908" cy="3992970"/>
            </a:xfrm>
            <a:prstGeom prst="rect">
              <a:avLst/>
            </a:prstGeom>
            <a:noFill/>
            <a:ln>
              <a:noFill/>
            </a:ln>
          </p:spPr>
        </p:pic>
        <p:sp>
          <p:nvSpPr>
            <p:cNvPr id="191" name="Google Shape;191;p32"/>
            <p:cNvSpPr txBox="1"/>
            <p:nvPr/>
          </p:nvSpPr>
          <p:spPr>
            <a:xfrm>
              <a:off x="2479550" y="475225"/>
              <a:ext cx="422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Forecast for April 6th</a:t>
              </a:r>
              <a:endParaRPr b="1" sz="2400"/>
            </a:p>
          </p:txBody>
        </p:sp>
      </p:grpSp>
      <p:grpSp>
        <p:nvGrpSpPr>
          <p:cNvPr id="192" name="Google Shape;192;p32"/>
          <p:cNvGrpSpPr/>
          <p:nvPr/>
        </p:nvGrpSpPr>
        <p:grpSpPr>
          <a:xfrm>
            <a:off x="2351730" y="470926"/>
            <a:ext cx="4375420" cy="4001536"/>
            <a:chOff x="2351730" y="470926"/>
            <a:chExt cx="4375420" cy="4001536"/>
          </a:xfrm>
        </p:grpSpPr>
        <p:pic>
          <p:nvPicPr>
            <p:cNvPr id="193" name="Google Shape;193;p32"/>
            <p:cNvPicPr preferRelativeResize="0"/>
            <p:nvPr/>
          </p:nvPicPr>
          <p:blipFill>
            <a:blip r:embed="rId4">
              <a:alphaModFix/>
            </a:blip>
            <a:stretch>
              <a:fillRect/>
            </a:stretch>
          </p:blipFill>
          <p:spPr>
            <a:xfrm>
              <a:off x="2351730" y="470926"/>
              <a:ext cx="4363908" cy="4001536"/>
            </a:xfrm>
            <a:prstGeom prst="rect">
              <a:avLst/>
            </a:prstGeom>
            <a:noFill/>
            <a:ln>
              <a:noFill/>
            </a:ln>
          </p:spPr>
        </p:pic>
        <p:sp>
          <p:nvSpPr>
            <p:cNvPr id="194" name="Google Shape;194;p32"/>
            <p:cNvSpPr txBox="1"/>
            <p:nvPr/>
          </p:nvSpPr>
          <p:spPr>
            <a:xfrm>
              <a:off x="2363350" y="475225"/>
              <a:ext cx="436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Analysis </a:t>
              </a:r>
              <a:r>
                <a:rPr b="1" lang="en" sz="2400"/>
                <a:t>for April 6th</a:t>
              </a:r>
              <a:endParaRPr b="1" sz="2400"/>
            </a:p>
          </p:txBody>
        </p:sp>
      </p:grpSp>
      <p:grpSp>
        <p:nvGrpSpPr>
          <p:cNvPr id="195" name="Google Shape;195;p32"/>
          <p:cNvGrpSpPr/>
          <p:nvPr/>
        </p:nvGrpSpPr>
        <p:grpSpPr>
          <a:xfrm>
            <a:off x="1252300" y="470926"/>
            <a:ext cx="5463337" cy="4069174"/>
            <a:chOff x="1252300" y="470926"/>
            <a:chExt cx="5463337" cy="4069174"/>
          </a:xfrm>
        </p:grpSpPr>
        <p:pic>
          <p:nvPicPr>
            <p:cNvPr id="196" name="Google Shape;196;p32"/>
            <p:cNvPicPr preferRelativeResize="0"/>
            <p:nvPr/>
          </p:nvPicPr>
          <p:blipFill>
            <a:blip r:embed="rId5">
              <a:alphaModFix/>
            </a:blip>
            <a:stretch>
              <a:fillRect/>
            </a:stretch>
          </p:blipFill>
          <p:spPr>
            <a:xfrm>
              <a:off x="2351730" y="470926"/>
              <a:ext cx="4363906" cy="3992969"/>
            </a:xfrm>
            <a:prstGeom prst="rect">
              <a:avLst/>
            </a:prstGeom>
            <a:noFill/>
            <a:ln>
              <a:noFill/>
            </a:ln>
          </p:spPr>
        </p:pic>
        <p:sp>
          <p:nvSpPr>
            <p:cNvPr id="197" name="Google Shape;197;p32"/>
            <p:cNvSpPr txBox="1"/>
            <p:nvPr/>
          </p:nvSpPr>
          <p:spPr>
            <a:xfrm>
              <a:off x="3070850" y="788350"/>
              <a:ext cx="195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rPr>
                <a:t>Overlap</a:t>
              </a:r>
              <a:endParaRPr sz="2400">
                <a:solidFill>
                  <a:schemeClr val="lt1"/>
                </a:solidFill>
              </a:endParaRPr>
            </a:p>
          </p:txBody>
        </p:sp>
        <p:sp>
          <p:nvSpPr>
            <p:cNvPr id="198" name="Google Shape;198;p32"/>
            <p:cNvSpPr txBox="1"/>
            <p:nvPr/>
          </p:nvSpPr>
          <p:spPr>
            <a:xfrm>
              <a:off x="1252300" y="3566525"/>
              <a:ext cx="1532400" cy="554100"/>
            </a:xfrm>
            <a:prstGeom prst="rect">
              <a:avLst/>
            </a:prstGeom>
            <a:solidFill>
              <a:srgbClr val="6FA8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rPr>
                <a:t>Forecast</a:t>
              </a:r>
              <a:endParaRPr sz="2400">
                <a:solidFill>
                  <a:schemeClr val="lt1"/>
                </a:solidFill>
              </a:endParaRPr>
            </a:p>
          </p:txBody>
        </p:sp>
        <p:sp>
          <p:nvSpPr>
            <p:cNvPr id="199" name="Google Shape;199;p32"/>
            <p:cNvSpPr txBox="1"/>
            <p:nvPr/>
          </p:nvSpPr>
          <p:spPr>
            <a:xfrm>
              <a:off x="4628125" y="3986000"/>
              <a:ext cx="1469100" cy="5541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rPr>
                <a:t>Analysis</a:t>
              </a:r>
              <a:endParaRPr sz="24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p:nvPr/>
        </p:nvSpPr>
        <p:spPr>
          <a:xfrm>
            <a:off x="4895850" y="1152200"/>
            <a:ext cx="3790800" cy="2656800"/>
          </a:xfrm>
          <a:prstGeom prst="wedgeRectCallout">
            <a:avLst>
              <a:gd fmla="val -20389" name="adj1"/>
              <a:gd fmla="val 73368"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p:nvPr/>
        </p:nvSpPr>
        <p:spPr>
          <a:xfrm>
            <a:off x="466575" y="1152200"/>
            <a:ext cx="3429000" cy="2652900"/>
          </a:xfrm>
          <a:prstGeom prst="wedgeRectCallout">
            <a:avLst>
              <a:gd fmla="val -21026" name="adj1"/>
              <a:gd fmla="val 73272" name="adj2"/>
            </a:avLst>
          </a:prstGeom>
          <a:solidFill>
            <a:srgbClr val="D6F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3"/>
          <p:cNvSpPr txBox="1"/>
          <p:nvPr/>
        </p:nvSpPr>
        <p:spPr>
          <a:xfrm>
            <a:off x="4896075" y="1149400"/>
            <a:ext cx="3790800" cy="2656800"/>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Ice Edge Error Metrics</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003087"/>
                </a:solidFill>
              </a:rPr>
              <a:t>Integrated Ice Edge Error (IIEE) [Goessling</a:t>
            </a:r>
            <a:r>
              <a:rPr b="1" lang="en" sz="1800">
                <a:solidFill>
                  <a:srgbClr val="003087"/>
                </a:solidFill>
              </a:rPr>
              <a:t> et. al.</a:t>
            </a:r>
            <a:r>
              <a:rPr b="1" lang="en" sz="1800">
                <a:solidFill>
                  <a:srgbClr val="003087"/>
                </a:solidFill>
              </a:rPr>
              <a:t> 2016]</a:t>
            </a:r>
            <a:endParaRPr b="1" sz="1800">
              <a:solidFill>
                <a:srgbClr val="003087"/>
              </a:solidFill>
            </a:endParaRPr>
          </a:p>
          <a:p>
            <a:pPr indent="0" lvl="0" marL="0" marR="0" rtl="0" algn="l">
              <a:lnSpc>
                <a:spcPct val="100000"/>
              </a:lnSpc>
              <a:spcBef>
                <a:spcPts val="0"/>
              </a:spcBef>
              <a:spcAft>
                <a:spcPts val="0"/>
              </a:spcAft>
              <a:buClr>
                <a:srgbClr val="000000"/>
              </a:buClr>
              <a:buSzPts val="1800"/>
              <a:buFont typeface="Arial"/>
              <a:buNone/>
            </a:pPr>
            <a:br>
              <a:rPr b="1" lang="en" sz="1800">
                <a:solidFill>
                  <a:srgbClr val="003087"/>
                </a:solidFill>
              </a:rPr>
            </a:br>
            <a:r>
              <a:rPr b="1" lang="en" sz="1800">
                <a:solidFill>
                  <a:srgbClr val="0E101A"/>
                </a:solidFill>
              </a:rPr>
              <a:t>IIEE</a:t>
            </a:r>
            <a:r>
              <a:rPr b="1" lang="en" sz="1800">
                <a:solidFill>
                  <a:srgbClr val="003087"/>
                </a:solidFill>
              </a:rPr>
              <a:t> = </a:t>
            </a:r>
            <a:r>
              <a:rPr b="1" lang="en" sz="1800">
                <a:solidFill>
                  <a:srgbClr val="0085CA"/>
                </a:solidFill>
              </a:rPr>
              <a:t>Over</a:t>
            </a:r>
            <a:r>
              <a:rPr b="1" lang="en" sz="1800">
                <a:solidFill>
                  <a:srgbClr val="003087"/>
                </a:solidFill>
              </a:rPr>
              <a:t> + </a:t>
            </a:r>
            <a:r>
              <a:rPr b="1" lang="en" sz="1800">
                <a:solidFill>
                  <a:srgbClr val="FF9900"/>
                </a:solidFill>
              </a:rPr>
              <a:t>Under</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rPr b="1" i="1" lang="en" sz="1800">
                <a:solidFill>
                  <a:schemeClr val="dk1"/>
                </a:solidFill>
              </a:rPr>
              <a:t>*conceptually simple</a:t>
            </a:r>
            <a:endParaRPr b="1" i="1"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FF9900"/>
              </a:solidFill>
            </a:endParaRPr>
          </a:p>
        </p:txBody>
      </p:sp>
      <p:pic>
        <p:nvPicPr>
          <p:cNvPr id="207" name="Google Shape;207;p33"/>
          <p:cNvPicPr preferRelativeResize="0"/>
          <p:nvPr/>
        </p:nvPicPr>
        <p:blipFill>
          <a:blip r:embed="rId3">
            <a:alphaModFix/>
          </a:blip>
          <a:stretch>
            <a:fillRect/>
          </a:stretch>
        </p:blipFill>
        <p:spPr>
          <a:xfrm>
            <a:off x="604524" y="1197901"/>
            <a:ext cx="2849410" cy="2607199"/>
          </a:xfrm>
          <a:prstGeom prst="rect">
            <a:avLst/>
          </a:prstGeom>
          <a:noFill/>
          <a:ln>
            <a:noFill/>
          </a:ln>
        </p:spPr>
      </p:pic>
      <p:sp>
        <p:nvSpPr>
          <p:cNvPr id="208" name="Google Shape;208;p33"/>
          <p:cNvSpPr txBox="1"/>
          <p:nvPr/>
        </p:nvSpPr>
        <p:spPr>
          <a:xfrm>
            <a:off x="-578154" y="0"/>
            <a:ext cx="10247100" cy="338400"/>
          </a:xfrm>
          <a:prstGeom prst="rect">
            <a:avLst/>
          </a:prstGeom>
          <a:noFill/>
          <a:ln>
            <a:noFill/>
          </a:ln>
        </p:spPr>
        <p:txBody>
          <a:bodyPr anchorCtr="0" anchor="t" bIns="45625" lIns="91275" spcFirstLastPara="1" rIns="91275" wrap="square" tIns="45625">
            <a:spAutoFit/>
          </a:bodyPr>
          <a:lstStyle/>
          <a:p>
            <a:pPr indent="0" lvl="0" marL="0" marR="0" rtl="0" algn="ctr">
              <a:spcBef>
                <a:spcPts val="0"/>
              </a:spcBef>
              <a:spcAft>
                <a:spcPts val="0"/>
              </a:spcAft>
              <a:buNone/>
            </a:pPr>
            <a:r>
              <a:rPr lang="en" sz="1600">
                <a:solidFill>
                  <a:srgbClr val="003087"/>
                </a:solidFill>
              </a:rPr>
              <a:t>INTRODUCTION      QUESTIONS      </a:t>
            </a:r>
            <a:r>
              <a:rPr b="1" lang="en" sz="1600">
                <a:solidFill>
                  <a:srgbClr val="003087"/>
                </a:solidFill>
              </a:rPr>
              <a:t>METHODS </a:t>
            </a:r>
            <a:r>
              <a:rPr lang="en" sz="1600">
                <a:solidFill>
                  <a:srgbClr val="003087"/>
                </a:solidFill>
              </a:rPr>
              <a:t>     RESULTS      FUTURE</a:t>
            </a:r>
            <a:endParaRPr sz="1600">
              <a:solidFill>
                <a:srgbClr val="003087"/>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NOAA Colors">
      <a:dk1>
        <a:srgbClr val="0A4595"/>
      </a:dk1>
      <a:lt1>
        <a:srgbClr val="FFFFFF"/>
      </a:lt1>
      <a:dk2>
        <a:srgbClr val="323B42"/>
      </a:dk2>
      <a:lt2>
        <a:srgbClr val="D6F5FF"/>
      </a:lt2>
      <a:accent1>
        <a:srgbClr val="0099D8"/>
      </a:accent1>
      <a:accent2>
        <a:srgbClr val="0A4595"/>
      </a:accent2>
      <a:accent3>
        <a:srgbClr val="34C8C9"/>
      </a:accent3>
      <a:accent4>
        <a:srgbClr val="CC9C4A"/>
      </a:accent4>
      <a:accent5>
        <a:srgbClr val="A52B15"/>
      </a:accent5>
      <a:accent6>
        <a:srgbClr val="A74FA9"/>
      </a:accent6>
      <a:hlink>
        <a:srgbClr val="0A52F6"/>
      </a:hlink>
      <a:folHlink>
        <a:srgbClr val="0072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